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62" r:id="rId3"/>
    <p:sldId id="267" r:id="rId4"/>
    <p:sldId id="276" r:id="rId5"/>
    <p:sldId id="261" r:id="rId6"/>
    <p:sldId id="263" r:id="rId7"/>
    <p:sldId id="277" r:id="rId8"/>
    <p:sldId id="278" r:id="rId9"/>
    <p:sldId id="264" r:id="rId10"/>
    <p:sldId id="279" r:id="rId11"/>
    <p:sldId id="265" r:id="rId12"/>
    <p:sldId id="284" r:id="rId13"/>
    <p:sldId id="266" r:id="rId14"/>
    <p:sldId id="280" r:id="rId15"/>
    <p:sldId id="268" r:id="rId16"/>
    <p:sldId id="281" r:id="rId17"/>
  </p:sldIdLst>
  <p:sldSz cx="5543550" cy="7775575"/>
  <p:notesSz cx="6858000" cy="9144000"/>
  <p:defaultText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17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0" autoAdjust="0"/>
  </p:normalViewPr>
  <p:slideViewPr>
    <p:cSldViewPr showGuides="1">
      <p:cViewPr>
        <p:scale>
          <a:sx n="130" d="100"/>
          <a:sy n="130" d="100"/>
        </p:scale>
        <p:origin x="2484" y="96"/>
      </p:cViewPr>
      <p:guideLst>
        <p:guide orient="horz" pos="2449"/>
        <p:guide pos="1768"/>
      </p:guideLst>
    </p:cSldViewPr>
  </p:slideViewPr>
  <p:notesTextViewPr>
    <p:cViewPr>
      <p:scale>
        <a:sx n="1" d="1"/>
        <a:sy n="1" d="1"/>
      </p:scale>
      <p:origin x="0" y="0"/>
    </p:cViewPr>
  </p:notesTextViewPr>
  <p:sorterViewPr>
    <p:cViewPr>
      <p:scale>
        <a:sx n="140" d="100"/>
        <a:sy n="140" d="100"/>
      </p:scale>
      <p:origin x="0" y="-1080"/>
    </p:cViewPr>
  </p:sorterViewPr>
  <p:notesViewPr>
    <p:cSldViewPr>
      <p:cViewPr varScale="1">
        <p:scale>
          <a:sx n="84" d="100"/>
          <a:sy n="84" d="100"/>
        </p:scale>
        <p:origin x="2976"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55109-3588-4D9A-9DDB-482CD6AEA851}" type="datetimeFigureOut">
              <a:rPr lang="de-DE" smtClean="0"/>
              <a:t>12.09.2019</a:t>
            </a:fld>
            <a:endParaRPr lang="de-DE"/>
          </a:p>
        </p:txBody>
      </p:sp>
      <p:sp>
        <p:nvSpPr>
          <p:cNvPr id="4" name="Folienbildplatzhalt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34771-91F4-4249-B596-E05620B87741}" type="slidenum">
              <a:rPr lang="de-DE" smtClean="0"/>
              <a:t>‹Nr.›</a:t>
            </a:fld>
            <a:endParaRPr lang="de-DE"/>
          </a:p>
        </p:txBody>
      </p:sp>
    </p:spTree>
    <p:extLst>
      <p:ext uri="{BB962C8B-B14F-4D97-AF65-F5344CB8AC3E}">
        <p14:creationId xmlns:p14="http://schemas.microsoft.com/office/powerpoint/2010/main" val="739189637"/>
      </p:ext>
    </p:extLst>
  </p:cSld>
  <p:clrMap bg1="lt1" tx1="dk1" bg2="lt2" tx2="dk2" accent1="accent1" accent2="accent2" accent3="accent3" accent4="accent4" accent5="accent5" accent6="accent6" hlink="hlink" folHlink="folHlink"/>
  <p:notesStyle>
    <a:lvl1pPr marL="0" algn="l" defTabSz="914126" rtl="0" eaLnBrk="1" latinLnBrk="0" hangingPunct="1">
      <a:defRPr sz="1200" kern="1200">
        <a:solidFill>
          <a:schemeClr val="tx1"/>
        </a:solidFill>
        <a:latin typeface="+mn-lt"/>
        <a:ea typeface="+mn-ea"/>
        <a:cs typeface="+mn-cs"/>
      </a:defRPr>
    </a:lvl1pPr>
    <a:lvl2pPr marL="457063" algn="l" defTabSz="914126" rtl="0" eaLnBrk="1" latinLnBrk="0" hangingPunct="1">
      <a:defRPr sz="1200" kern="1200">
        <a:solidFill>
          <a:schemeClr val="tx1"/>
        </a:solidFill>
        <a:latin typeface="+mn-lt"/>
        <a:ea typeface="+mn-ea"/>
        <a:cs typeface="+mn-cs"/>
      </a:defRPr>
    </a:lvl2pPr>
    <a:lvl3pPr marL="914126" algn="l" defTabSz="914126" rtl="0" eaLnBrk="1" latinLnBrk="0" hangingPunct="1">
      <a:defRPr sz="1200" kern="1200">
        <a:solidFill>
          <a:schemeClr val="tx1"/>
        </a:solidFill>
        <a:latin typeface="+mn-lt"/>
        <a:ea typeface="+mn-ea"/>
        <a:cs typeface="+mn-cs"/>
      </a:defRPr>
    </a:lvl3pPr>
    <a:lvl4pPr marL="1371189" algn="l" defTabSz="914126" rtl="0" eaLnBrk="1" latinLnBrk="0" hangingPunct="1">
      <a:defRPr sz="1200" kern="1200">
        <a:solidFill>
          <a:schemeClr val="tx1"/>
        </a:solidFill>
        <a:latin typeface="+mn-lt"/>
        <a:ea typeface="+mn-ea"/>
        <a:cs typeface="+mn-cs"/>
      </a:defRPr>
    </a:lvl4pPr>
    <a:lvl5pPr marL="1828251" algn="l" defTabSz="914126" rtl="0" eaLnBrk="1" latinLnBrk="0" hangingPunct="1">
      <a:defRPr sz="1200" kern="1200">
        <a:solidFill>
          <a:schemeClr val="tx1"/>
        </a:solidFill>
        <a:latin typeface="+mn-lt"/>
        <a:ea typeface="+mn-ea"/>
        <a:cs typeface="+mn-cs"/>
      </a:defRPr>
    </a:lvl5pPr>
    <a:lvl6pPr marL="2285314" algn="l" defTabSz="914126" rtl="0" eaLnBrk="1" latinLnBrk="0" hangingPunct="1">
      <a:defRPr sz="1200" kern="1200">
        <a:solidFill>
          <a:schemeClr val="tx1"/>
        </a:solidFill>
        <a:latin typeface="+mn-lt"/>
        <a:ea typeface="+mn-ea"/>
        <a:cs typeface="+mn-cs"/>
      </a:defRPr>
    </a:lvl6pPr>
    <a:lvl7pPr marL="2742377" algn="l" defTabSz="914126" rtl="0" eaLnBrk="1" latinLnBrk="0" hangingPunct="1">
      <a:defRPr sz="1200" kern="1200">
        <a:solidFill>
          <a:schemeClr val="tx1"/>
        </a:solidFill>
        <a:latin typeface="+mn-lt"/>
        <a:ea typeface="+mn-ea"/>
        <a:cs typeface="+mn-cs"/>
      </a:defRPr>
    </a:lvl7pPr>
    <a:lvl8pPr marL="3199440" algn="l" defTabSz="914126" rtl="0" eaLnBrk="1" latinLnBrk="0" hangingPunct="1">
      <a:defRPr sz="1200" kern="1200">
        <a:solidFill>
          <a:schemeClr val="tx1"/>
        </a:solidFill>
        <a:latin typeface="+mn-lt"/>
        <a:ea typeface="+mn-ea"/>
        <a:cs typeface="+mn-cs"/>
      </a:defRPr>
    </a:lvl8pPr>
    <a:lvl9pPr marL="3656503" algn="l" defTabSz="914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8B34771-91F4-4249-B596-E05620B87741}" type="slidenum">
              <a:rPr lang="de-DE" smtClean="0"/>
              <a:t>9</a:t>
            </a:fld>
            <a:endParaRPr lang="de-DE"/>
          </a:p>
        </p:txBody>
      </p:sp>
    </p:spTree>
    <p:extLst>
      <p:ext uri="{BB962C8B-B14F-4D97-AF65-F5344CB8AC3E}">
        <p14:creationId xmlns:p14="http://schemas.microsoft.com/office/powerpoint/2010/main" val="3784563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2" name="Rechteck 2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1" name="Ellipse 10"/>
          <p:cNvSpPr/>
          <p:nvPr userDrawn="1"/>
        </p:nvSpPr>
        <p:spPr>
          <a:xfrm>
            <a:off x="1008280" y="2195944"/>
            <a:ext cx="3598969" cy="359926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Textfeld 18"/>
          <p:cNvSpPr txBox="1"/>
          <p:nvPr userDrawn="1"/>
        </p:nvSpPr>
        <p:spPr>
          <a:xfrm>
            <a:off x="1548126" y="2717570"/>
            <a:ext cx="2519278" cy="2519485"/>
          </a:xfrm>
          <a:prstGeom prst="rect">
            <a:avLst/>
          </a:prstGeom>
          <a:noFill/>
        </p:spPr>
        <p:txBody>
          <a:bodyPr wrap="square" rtlCol="0">
            <a:prstTxWarp prst="textCircle">
              <a:avLst/>
            </a:prstTxWarp>
            <a:spAutoFit/>
          </a:bodyPr>
          <a:lstStyle/>
          <a:p>
            <a:r>
              <a:rPr lang="de-DE" sz="2799" spc="300" dirty="0">
                <a:solidFill>
                  <a:schemeClr val="bg1">
                    <a:lumMod val="95000"/>
                  </a:schemeClr>
                </a:solidFill>
                <a:latin typeface="DIN Engschrift Std" pitchFamily="50" charset="0"/>
              </a:rPr>
              <a:t>  *    PATENTS   *  INNOVATIONS   *    SPECIAL  SOLUTIONS</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9472" y="541318"/>
            <a:ext cx="611893" cy="1114677"/>
          </a:xfrm>
          <a:prstGeom prst="rect">
            <a:avLst/>
          </a:prstGeom>
        </p:spPr>
      </p:pic>
      <p:sp>
        <p:nvSpPr>
          <p:cNvPr id="8" name="Textfeld 7"/>
          <p:cNvSpPr txBox="1"/>
          <p:nvPr userDrawn="1"/>
        </p:nvSpPr>
        <p:spPr>
          <a:xfrm>
            <a:off x="4391491" y="107978"/>
            <a:ext cx="1583722" cy="523113"/>
          </a:xfrm>
          <a:prstGeom prst="rect">
            <a:avLst/>
          </a:prstGeom>
          <a:noFill/>
        </p:spPr>
        <p:txBody>
          <a:bodyPr wrap="square" rtlCol="0">
            <a:spAutoFit/>
          </a:bodyPr>
          <a:lstStyle/>
          <a:p>
            <a:r>
              <a:rPr lang="de-DE" sz="2799" dirty="0" err="1">
                <a:solidFill>
                  <a:schemeClr val="accent6">
                    <a:lumMod val="75000"/>
                  </a:schemeClr>
                </a:solidFill>
                <a:latin typeface="DIN Engschrift Std" pitchFamily="50" charset="0"/>
              </a:rPr>
              <a:t>m</a:t>
            </a:r>
            <a:r>
              <a:rPr lang="de-DE" sz="1798" dirty="0" err="1">
                <a:solidFill>
                  <a:schemeClr val="accent6">
                    <a:lumMod val="75000"/>
                  </a:schemeClr>
                </a:solidFill>
                <a:latin typeface="DIN Engschrift Std" pitchFamily="50" charset="0"/>
              </a:rPr>
              <a:t>ELLER</a:t>
            </a:r>
            <a:endParaRPr lang="de-DE" sz="1798" dirty="0">
              <a:solidFill>
                <a:schemeClr val="accent6">
                  <a:lumMod val="75000"/>
                </a:schemeClr>
              </a:solidFill>
              <a:latin typeface="DIN Engschrift Std" pitchFamily="50" charset="0"/>
            </a:endParaRPr>
          </a:p>
        </p:txBody>
      </p:sp>
      <p:sp>
        <p:nvSpPr>
          <p:cNvPr id="10" name="Ellipse 9"/>
          <p:cNvSpPr/>
          <p:nvPr userDrawn="1"/>
        </p:nvSpPr>
        <p:spPr>
          <a:xfrm>
            <a:off x="1872033" y="3059905"/>
            <a:ext cx="1826823" cy="18348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7" name="Textfeld 16"/>
          <p:cNvSpPr txBox="1"/>
          <p:nvPr userDrawn="1"/>
        </p:nvSpPr>
        <p:spPr>
          <a:xfrm>
            <a:off x="504173" y="280236"/>
            <a:ext cx="3833328" cy="2609605"/>
          </a:xfrm>
          <a:prstGeom prst="rect">
            <a:avLst/>
          </a:prstGeom>
          <a:noFill/>
        </p:spPr>
        <p:txBody>
          <a:bodyPr wrap="square" rtlCol="0">
            <a:spAutoFit/>
          </a:bodyPr>
          <a:lstStyle/>
          <a:p>
            <a:pPr algn="ctr">
              <a:lnSpc>
                <a:spcPct val="150000"/>
              </a:lnSpc>
            </a:pPr>
            <a:r>
              <a:rPr lang="de-DE" sz="2799" dirty="0">
                <a:solidFill>
                  <a:schemeClr val="accent6">
                    <a:lumMod val="75000"/>
                  </a:schemeClr>
                </a:solidFill>
                <a:latin typeface="DIN Engschrift Std" pitchFamily="50" charset="0"/>
              </a:rPr>
              <a:t>German </a:t>
            </a:r>
            <a:r>
              <a:rPr lang="de-DE" sz="2799" dirty="0" err="1">
                <a:solidFill>
                  <a:schemeClr val="accent6">
                    <a:lumMod val="75000"/>
                  </a:schemeClr>
                </a:solidFill>
                <a:latin typeface="DIN Engschrift Std" pitchFamily="50" charset="0"/>
              </a:rPr>
              <a:t>quality</a:t>
            </a:r>
            <a:r>
              <a:rPr lang="de-DE" sz="2799" dirty="0">
                <a:solidFill>
                  <a:schemeClr val="accent6">
                    <a:lumMod val="75000"/>
                  </a:schemeClr>
                </a:solidFill>
                <a:latin typeface="DIN Engschrift Std" pitchFamily="50" charset="0"/>
              </a:rPr>
              <a:t> </a:t>
            </a:r>
            <a:r>
              <a:rPr lang="de-DE" sz="2799" dirty="0" err="1">
                <a:solidFill>
                  <a:schemeClr val="accent6">
                    <a:lumMod val="75000"/>
                  </a:schemeClr>
                </a:solidFill>
                <a:latin typeface="DIN Engschrift Std" pitchFamily="50" charset="0"/>
              </a:rPr>
              <a:t>tools</a:t>
            </a:r>
            <a:endParaRPr lang="de-DE" sz="2799" dirty="0">
              <a:solidFill>
                <a:schemeClr val="accent6">
                  <a:lumMod val="75000"/>
                </a:schemeClr>
              </a:solidFill>
              <a:latin typeface="DIN Engschrift Std" pitchFamily="50" charset="0"/>
            </a:endParaRPr>
          </a:p>
          <a:p>
            <a:pPr marL="0" marR="0" indent="0" algn="ctr" defTabSz="914126" rtl="0" eaLnBrk="1" fontAlgn="auto" latinLnBrk="0" hangingPunct="1">
              <a:lnSpc>
                <a:spcPct val="150000"/>
              </a:lnSpc>
              <a:spcBef>
                <a:spcPts val="0"/>
              </a:spcBef>
              <a:spcAft>
                <a:spcPts val="0"/>
              </a:spcAft>
              <a:buClrTx/>
              <a:buSzTx/>
              <a:buFontTx/>
              <a:buNone/>
              <a:tabLst/>
              <a:defRPr/>
            </a:pPr>
            <a:r>
              <a:rPr lang="de-DE" sz="2799" dirty="0" err="1">
                <a:solidFill>
                  <a:schemeClr val="accent6">
                    <a:lumMod val="75000"/>
                  </a:schemeClr>
                </a:solidFill>
                <a:latin typeface="DIN Engschrift Std" pitchFamily="50" charset="0"/>
              </a:rPr>
              <a:t>No</a:t>
            </a:r>
            <a:r>
              <a:rPr lang="de-DE" sz="2799" dirty="0">
                <a:solidFill>
                  <a:schemeClr val="accent6">
                    <a:lumMod val="75000"/>
                  </a:schemeClr>
                </a:solidFill>
                <a:latin typeface="DIN Engschrift Std" pitchFamily="50" charset="0"/>
              </a:rPr>
              <a:t> </a:t>
            </a:r>
            <a:r>
              <a:rPr lang="de-DE" sz="2799" dirty="0" err="1">
                <a:solidFill>
                  <a:schemeClr val="accent6">
                    <a:lumMod val="75000"/>
                  </a:schemeClr>
                </a:solidFill>
                <a:latin typeface="DIN Engschrift Std" pitchFamily="50" charset="0"/>
              </a:rPr>
              <a:t>compromise</a:t>
            </a:r>
            <a:r>
              <a:rPr lang="de-DE" sz="2799" dirty="0">
                <a:solidFill>
                  <a:schemeClr val="accent6">
                    <a:lumMod val="75000"/>
                  </a:schemeClr>
                </a:solidFill>
                <a:latin typeface="DIN Engschrift Std" pitchFamily="50" charset="0"/>
              </a:rPr>
              <a:t>, just </a:t>
            </a:r>
            <a:r>
              <a:rPr lang="de-DE" sz="2799" dirty="0" err="1">
                <a:solidFill>
                  <a:schemeClr val="accent6">
                    <a:lumMod val="75000"/>
                  </a:schemeClr>
                </a:solidFill>
                <a:latin typeface="DIN Engschrift Std" pitchFamily="50" charset="0"/>
              </a:rPr>
              <a:t>solution</a:t>
            </a:r>
            <a:r>
              <a:rPr lang="de-DE" sz="2799" b="1" baseline="30000" dirty="0">
                <a:solidFill>
                  <a:schemeClr val="accent6">
                    <a:lumMod val="75000"/>
                  </a:schemeClr>
                </a:solidFill>
                <a:latin typeface="DIN Engschrift Std" pitchFamily="50" charset="0"/>
              </a:rPr>
              <a:t>®</a:t>
            </a:r>
          </a:p>
          <a:p>
            <a:pPr algn="ctr">
              <a:lnSpc>
                <a:spcPct val="150000"/>
              </a:lnSpc>
            </a:pPr>
            <a:endParaRPr lang="de-DE" sz="2799" dirty="0">
              <a:solidFill>
                <a:schemeClr val="accent6">
                  <a:lumMod val="75000"/>
                </a:schemeClr>
              </a:solidFill>
              <a:latin typeface="DIN Engschrift Std" pitchFamily="50" charset="0"/>
            </a:endParaRPr>
          </a:p>
        </p:txBody>
      </p:sp>
      <p:sp>
        <p:nvSpPr>
          <p:cNvPr id="21" name="Rechteck 20"/>
          <p:cNvSpPr/>
          <p:nvPr userDrawn="1"/>
        </p:nvSpPr>
        <p:spPr>
          <a:xfrm>
            <a:off x="1" y="0"/>
            <a:ext cx="5543549" cy="7775575"/>
          </a:xfrm>
          <a:prstGeom prst="rect">
            <a:avLst/>
          </a:prstGeom>
          <a:noFill/>
          <a:ln w="177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Textfeld 25"/>
          <p:cNvSpPr txBox="1"/>
          <p:nvPr userDrawn="1"/>
        </p:nvSpPr>
        <p:spPr>
          <a:xfrm>
            <a:off x="1871933" y="6911506"/>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spTree>
    <p:extLst>
      <p:ext uri="{BB962C8B-B14F-4D97-AF65-F5344CB8AC3E}">
        <p14:creationId xmlns:p14="http://schemas.microsoft.com/office/powerpoint/2010/main" val="428149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37903" y="4996528"/>
            <a:ext cx="4712017" cy="1544316"/>
          </a:xfrm>
        </p:spPr>
        <p:txBody>
          <a:bodyPr anchor="t"/>
          <a:lstStyle>
            <a:lvl1pPr algn="l">
              <a:defRPr sz="3999" b="1" cap="all"/>
            </a:lvl1pPr>
          </a:lstStyle>
          <a:p>
            <a:r>
              <a:rPr lang="de-DE"/>
              <a:t>Titelmasterformat durch Klicken bearbeiten</a:t>
            </a:r>
          </a:p>
        </p:txBody>
      </p:sp>
      <p:sp>
        <p:nvSpPr>
          <p:cNvPr id="3" name="Textplatzhalter 2"/>
          <p:cNvSpPr>
            <a:spLocks noGrp="1"/>
          </p:cNvSpPr>
          <p:nvPr>
            <p:ph type="body" idx="1"/>
          </p:nvPr>
        </p:nvSpPr>
        <p:spPr>
          <a:xfrm>
            <a:off x="437903" y="3295621"/>
            <a:ext cx="4712017" cy="170090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8C2165E-BAF3-45AF-831B-6A083BF97E3C}" type="datetimeFigureOut">
              <a:rPr lang="de-DE" smtClean="0"/>
              <a:t>12.09.2019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333705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77178" y="1814301"/>
            <a:ext cx="2448402" cy="513152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817971" y="1814301"/>
            <a:ext cx="2448402" cy="513152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8C2165E-BAF3-45AF-831B-6A083BF97E3C}" type="datetimeFigureOut">
              <a:rPr lang="de-DE" smtClean="0"/>
              <a:t>12.09.2019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3680296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277178" y="1740505"/>
            <a:ext cx="2449364" cy="725360"/>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Textmasterformat bearbeiten</a:t>
            </a:r>
          </a:p>
        </p:txBody>
      </p:sp>
      <p:sp>
        <p:nvSpPr>
          <p:cNvPr id="4" name="Inhaltsplatzhalter 3"/>
          <p:cNvSpPr>
            <a:spLocks noGrp="1"/>
          </p:cNvSpPr>
          <p:nvPr>
            <p:ph sz="half" idx="2"/>
          </p:nvPr>
        </p:nvSpPr>
        <p:spPr>
          <a:xfrm>
            <a:off x="277178" y="2465866"/>
            <a:ext cx="2449364" cy="4479956"/>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2816046" y="1740505"/>
            <a:ext cx="2450326" cy="725360"/>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e-DE"/>
              <a:t>Textmasterformat bearbeiten</a:t>
            </a:r>
          </a:p>
        </p:txBody>
      </p:sp>
      <p:sp>
        <p:nvSpPr>
          <p:cNvPr id="6" name="Inhaltsplatzhalter 5"/>
          <p:cNvSpPr>
            <a:spLocks noGrp="1"/>
          </p:cNvSpPr>
          <p:nvPr>
            <p:ph sz="quarter" idx="4"/>
          </p:nvPr>
        </p:nvSpPr>
        <p:spPr>
          <a:xfrm>
            <a:off x="2816046" y="2465866"/>
            <a:ext cx="2450326" cy="4479956"/>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8C2165E-BAF3-45AF-831B-6A083BF97E3C}" type="datetimeFigureOut">
              <a:rPr lang="de-DE" smtClean="0"/>
              <a:t>12.09.2019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217019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8C2165E-BAF3-45AF-831B-6A083BF97E3C}" type="datetimeFigureOut">
              <a:rPr lang="de-DE" smtClean="0"/>
              <a:t>12.09.2019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238700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C2165E-BAF3-45AF-831B-6A083BF97E3C}" type="datetimeFigureOut">
              <a:rPr lang="de-DE" smtClean="0"/>
              <a:t>12.09.2019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211765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77177" y="309583"/>
            <a:ext cx="1823790" cy="1317528"/>
          </a:xfrm>
        </p:spPr>
        <p:txBody>
          <a:bodyPr anchor="b"/>
          <a:lstStyle>
            <a:lvl1pPr algn="l">
              <a:defRPr sz="1999" b="1"/>
            </a:lvl1pPr>
          </a:lstStyle>
          <a:p>
            <a:r>
              <a:rPr lang="de-DE"/>
              <a:t>Titelmasterformat durch Klicken bearbeiten</a:t>
            </a:r>
          </a:p>
        </p:txBody>
      </p:sp>
      <p:sp>
        <p:nvSpPr>
          <p:cNvPr id="3" name="Inhaltsplatzhalter 2"/>
          <p:cNvSpPr>
            <a:spLocks noGrp="1"/>
          </p:cNvSpPr>
          <p:nvPr>
            <p:ph idx="1"/>
          </p:nvPr>
        </p:nvSpPr>
        <p:spPr>
          <a:xfrm>
            <a:off x="2167374" y="309584"/>
            <a:ext cx="3098998" cy="6636238"/>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277177" y="1627112"/>
            <a:ext cx="1823790" cy="5318710"/>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8C2165E-BAF3-45AF-831B-6A083BF97E3C}" type="datetimeFigureOut">
              <a:rPr lang="de-DE" smtClean="0"/>
              <a:t>12.09.2019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281045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86575" y="5442903"/>
            <a:ext cx="3326130" cy="642566"/>
          </a:xfrm>
        </p:spPr>
        <p:txBody>
          <a:bodyPr anchor="b"/>
          <a:lstStyle>
            <a:lvl1pPr algn="l">
              <a:defRPr sz="1999" b="1"/>
            </a:lvl1pPr>
          </a:lstStyle>
          <a:p>
            <a:r>
              <a:rPr lang="de-DE"/>
              <a:t>Titelmasterformat durch Klicken bearbeiten</a:t>
            </a:r>
          </a:p>
        </p:txBody>
      </p:sp>
      <p:sp>
        <p:nvSpPr>
          <p:cNvPr id="3" name="Bildplatzhalter 2"/>
          <p:cNvSpPr>
            <a:spLocks noGrp="1"/>
          </p:cNvSpPr>
          <p:nvPr>
            <p:ph type="pic" idx="1"/>
          </p:nvPr>
        </p:nvSpPr>
        <p:spPr>
          <a:xfrm>
            <a:off x="1086575" y="694762"/>
            <a:ext cx="3326130" cy="466534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de-DE"/>
          </a:p>
        </p:txBody>
      </p:sp>
      <p:sp>
        <p:nvSpPr>
          <p:cNvPr id="4" name="Textplatzhalter 3"/>
          <p:cNvSpPr>
            <a:spLocks noGrp="1"/>
          </p:cNvSpPr>
          <p:nvPr>
            <p:ph type="body" sz="half" idx="2"/>
          </p:nvPr>
        </p:nvSpPr>
        <p:spPr>
          <a:xfrm>
            <a:off x="1086575" y="6085468"/>
            <a:ext cx="3326130" cy="912550"/>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8C2165E-BAF3-45AF-831B-6A083BF97E3C}" type="datetimeFigureOut">
              <a:rPr lang="de-DE" smtClean="0"/>
              <a:t>12.09.2019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149616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C2165E-BAF3-45AF-831B-6A083BF97E3C}" type="datetimeFigureOut">
              <a:rPr lang="de-DE" smtClean="0"/>
              <a:t>12.09.2019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146311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019074" y="311384"/>
            <a:ext cx="1247299" cy="663443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77178" y="311384"/>
            <a:ext cx="3649504" cy="663443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C2165E-BAF3-45AF-831B-6A083BF97E3C}" type="datetimeFigureOut">
              <a:rPr lang="de-DE" smtClean="0"/>
              <a:t>12.09.2019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5165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3" name="Textfeld 12"/>
          <p:cNvSpPr txBox="1"/>
          <p:nvPr userDrawn="1"/>
        </p:nvSpPr>
        <p:spPr>
          <a:xfrm>
            <a:off x="720135" y="1871974"/>
            <a:ext cx="4211262" cy="4139615"/>
          </a:xfrm>
          <a:prstGeom prst="rect">
            <a:avLst/>
          </a:prstGeom>
          <a:noFill/>
        </p:spPr>
        <p:txBody>
          <a:bodyPr wrap="square" rtlCol="0">
            <a:prstTxWarp prst="textCircle">
              <a:avLst/>
            </a:prstTxWarp>
            <a:spAutoFit/>
          </a:bodyPr>
          <a:lstStyle/>
          <a:p>
            <a:pPr marL="0" marR="0" indent="0" algn="l" defTabSz="914126" rtl="0" eaLnBrk="1" fontAlgn="auto" latinLnBrk="0" hangingPunct="1">
              <a:lnSpc>
                <a:spcPct val="100000"/>
              </a:lnSpc>
              <a:spcBef>
                <a:spcPts val="0"/>
              </a:spcBef>
              <a:spcAft>
                <a:spcPts val="0"/>
              </a:spcAft>
              <a:buClrTx/>
              <a:buSzTx/>
              <a:buFontTx/>
              <a:buNone/>
              <a:tabLst/>
              <a:defRPr/>
            </a:pPr>
            <a:r>
              <a:rPr lang="de-DE" sz="3999" dirty="0">
                <a:solidFill>
                  <a:schemeClr val="accent6">
                    <a:lumMod val="75000"/>
                  </a:schemeClr>
                </a:solidFill>
                <a:latin typeface="DIN Engschrift Std" pitchFamily="50" charset="0"/>
              </a:rPr>
              <a:t>   TOOLS * MELLER  TOOLS * MELLER   TOOLS * MELLER   TOOLS * MELLER   TOOLS * MELLER  TOOLS * MELLER   TOOLS * MELLER   TOOLS * MELLER  TOOLS * MELLER  TOOLS  * MELLER</a:t>
            </a:r>
          </a:p>
        </p:txBody>
      </p:sp>
      <p:sp>
        <p:nvSpPr>
          <p:cNvPr id="22" name="Rechteck 2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 name="Gruppieren 1"/>
          <p:cNvGrpSpPr/>
          <p:nvPr userDrawn="1"/>
        </p:nvGrpSpPr>
        <p:grpSpPr>
          <a:xfrm rot="19144671">
            <a:off x="1025992" y="2141292"/>
            <a:ext cx="3598969" cy="3599265"/>
            <a:chOff x="1008569" y="2160789"/>
            <a:chExt cx="3600000" cy="3600000"/>
          </a:xfrm>
        </p:grpSpPr>
        <p:sp>
          <p:nvSpPr>
            <p:cNvPr id="11" name="Ellipse 10"/>
            <p:cNvSpPr/>
            <p:nvPr userDrawn="1"/>
          </p:nvSpPr>
          <p:spPr>
            <a:xfrm>
              <a:off x="1008569" y="2160789"/>
              <a:ext cx="3600000" cy="360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0" name="Ellipse 9"/>
            <p:cNvSpPr/>
            <p:nvPr userDrawn="1"/>
          </p:nvSpPr>
          <p:spPr>
            <a:xfrm>
              <a:off x="1908473" y="3025498"/>
              <a:ext cx="1827346" cy="18351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Textfeld 18"/>
            <p:cNvSpPr txBox="1"/>
            <p:nvPr userDrawn="1"/>
          </p:nvSpPr>
          <p:spPr>
            <a:xfrm>
              <a:off x="1548433" y="2683093"/>
              <a:ext cx="2520000" cy="2520000"/>
            </a:xfrm>
            <a:prstGeom prst="rect">
              <a:avLst/>
            </a:prstGeom>
            <a:noFill/>
          </p:spPr>
          <p:txBody>
            <a:bodyPr wrap="square" rtlCol="0">
              <a:prstTxWarp prst="textCircle">
                <a:avLst/>
              </a:prstTxWarp>
              <a:spAutoFit/>
            </a:bodyPr>
            <a:lstStyle/>
            <a:p>
              <a:r>
                <a:rPr lang="de-DE" sz="2799" spc="300" dirty="0">
                  <a:solidFill>
                    <a:schemeClr val="bg1">
                      <a:lumMod val="95000"/>
                    </a:schemeClr>
                  </a:solidFill>
                  <a:latin typeface="DIN Engschrift Std" pitchFamily="50" charset="0"/>
                </a:rPr>
                <a:t>  *    PATENTS   *  INNOVATIONS   *    SPECIAL  SOLUTIONS</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421415">
              <a:off x="2499607" y="3398781"/>
              <a:ext cx="612068" cy="1114905"/>
            </a:xfrm>
            <a:prstGeom prst="rect">
              <a:avLst/>
            </a:prstGeom>
          </p:spPr>
        </p:pic>
      </p:grpSp>
      <p:sp>
        <p:nvSpPr>
          <p:cNvPr id="17" name="Textfeld 16"/>
          <p:cNvSpPr txBox="1"/>
          <p:nvPr userDrawn="1"/>
        </p:nvSpPr>
        <p:spPr>
          <a:xfrm>
            <a:off x="37608" y="165614"/>
            <a:ext cx="5505942" cy="1384712"/>
          </a:xfrm>
          <a:prstGeom prst="rect">
            <a:avLst/>
          </a:prstGeom>
          <a:noFill/>
        </p:spPr>
        <p:txBody>
          <a:bodyPr wrap="square" rtlCol="0">
            <a:spAutoFit/>
          </a:bodyPr>
          <a:lstStyle/>
          <a:p>
            <a:pPr algn="ctr">
              <a:lnSpc>
                <a:spcPct val="100000"/>
              </a:lnSpc>
            </a:pPr>
            <a:r>
              <a:rPr lang="de-DE" sz="2799" dirty="0">
                <a:solidFill>
                  <a:schemeClr val="accent6">
                    <a:lumMod val="75000"/>
                  </a:schemeClr>
                </a:solidFill>
                <a:latin typeface="DIN Engschrift Std" pitchFamily="50" charset="0"/>
              </a:rPr>
              <a:t>German Quality Tools</a:t>
            </a:r>
          </a:p>
          <a:p>
            <a:pPr marL="0" marR="0" indent="0" algn="ctr" defTabSz="914126" rtl="0" eaLnBrk="1" fontAlgn="auto" latinLnBrk="0" hangingPunct="1">
              <a:lnSpc>
                <a:spcPct val="100000"/>
              </a:lnSpc>
              <a:spcBef>
                <a:spcPts val="0"/>
              </a:spcBef>
              <a:spcAft>
                <a:spcPts val="0"/>
              </a:spcAft>
              <a:buClrTx/>
              <a:buSzTx/>
              <a:buFontTx/>
              <a:buNone/>
              <a:tabLst/>
              <a:defRPr/>
            </a:pPr>
            <a:r>
              <a:rPr lang="de-DE" sz="2799" dirty="0" err="1">
                <a:solidFill>
                  <a:schemeClr val="accent6">
                    <a:lumMod val="75000"/>
                  </a:schemeClr>
                </a:solidFill>
                <a:latin typeface="DIN Engschrift Std" pitchFamily="50" charset="0"/>
              </a:rPr>
              <a:t>No</a:t>
            </a:r>
            <a:r>
              <a:rPr lang="de-DE" sz="2799" dirty="0">
                <a:solidFill>
                  <a:schemeClr val="accent6">
                    <a:lumMod val="75000"/>
                  </a:schemeClr>
                </a:solidFill>
                <a:latin typeface="DIN Engschrift Std" pitchFamily="50" charset="0"/>
              </a:rPr>
              <a:t> </a:t>
            </a:r>
            <a:r>
              <a:rPr lang="de-DE" sz="2799" dirty="0" err="1">
                <a:solidFill>
                  <a:schemeClr val="accent6">
                    <a:lumMod val="75000"/>
                  </a:schemeClr>
                </a:solidFill>
                <a:latin typeface="DIN Engschrift Std" pitchFamily="50" charset="0"/>
              </a:rPr>
              <a:t>Compromise</a:t>
            </a:r>
            <a:r>
              <a:rPr lang="de-DE" sz="2799" dirty="0">
                <a:solidFill>
                  <a:schemeClr val="accent6">
                    <a:lumMod val="75000"/>
                  </a:schemeClr>
                </a:solidFill>
                <a:latin typeface="DIN Engschrift Std" pitchFamily="50" charset="0"/>
              </a:rPr>
              <a:t>, Just Solution</a:t>
            </a:r>
            <a:r>
              <a:rPr lang="de-DE" sz="2799" b="1" baseline="30000" dirty="0">
                <a:solidFill>
                  <a:schemeClr val="accent6">
                    <a:lumMod val="75000"/>
                  </a:schemeClr>
                </a:solidFill>
                <a:latin typeface="DIN Engschrift Std" pitchFamily="50" charset="0"/>
              </a:rPr>
              <a:t>®</a:t>
            </a:r>
          </a:p>
          <a:p>
            <a:pPr algn="ctr">
              <a:lnSpc>
                <a:spcPct val="100000"/>
              </a:lnSpc>
            </a:pPr>
            <a:endParaRPr lang="de-DE" sz="2799" dirty="0">
              <a:solidFill>
                <a:schemeClr val="accent6">
                  <a:lumMod val="75000"/>
                </a:schemeClr>
              </a:solidFill>
              <a:latin typeface="DIN Engschrift Std" pitchFamily="50" charset="0"/>
            </a:endParaRPr>
          </a:p>
        </p:txBody>
      </p:sp>
      <p:sp>
        <p:nvSpPr>
          <p:cNvPr id="12" name="Textfeld 11"/>
          <p:cNvSpPr txBox="1"/>
          <p:nvPr userDrawn="1"/>
        </p:nvSpPr>
        <p:spPr>
          <a:xfrm>
            <a:off x="1871933" y="6839512"/>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spTree>
    <p:extLst>
      <p:ext uri="{BB962C8B-B14F-4D97-AF65-F5344CB8AC3E}">
        <p14:creationId xmlns:p14="http://schemas.microsoft.com/office/powerpoint/2010/main" val="78499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459" y="468105"/>
            <a:ext cx="695659" cy="1267273"/>
          </a:xfrm>
          <a:prstGeom prst="rect">
            <a:avLst/>
          </a:prstGeom>
        </p:spPr>
      </p:pic>
      <p:sp>
        <p:nvSpPr>
          <p:cNvPr id="8" name="Textfeld 7"/>
          <p:cNvSpPr txBox="1"/>
          <p:nvPr userDrawn="1"/>
        </p:nvSpPr>
        <p:spPr>
          <a:xfrm>
            <a:off x="4463479" y="16986"/>
            <a:ext cx="1583722" cy="523113"/>
          </a:xfrm>
          <a:prstGeom prst="rect">
            <a:avLst/>
          </a:prstGeom>
          <a:noFill/>
        </p:spPr>
        <p:txBody>
          <a:bodyPr wrap="square" rtlCol="0">
            <a:spAutoFit/>
          </a:bodyPr>
          <a:lstStyle/>
          <a:p>
            <a:r>
              <a:rPr lang="de-DE" sz="2799" spc="40" baseline="0" dirty="0" err="1">
                <a:solidFill>
                  <a:schemeClr val="tx1"/>
                </a:solidFill>
                <a:latin typeface="DIN Engschrift Std" pitchFamily="50" charset="0"/>
              </a:rPr>
              <a:t>m</a:t>
            </a:r>
            <a:r>
              <a:rPr lang="de-DE" sz="1798" spc="40" baseline="0" dirty="0" err="1">
                <a:solidFill>
                  <a:schemeClr val="tx1"/>
                </a:solidFill>
                <a:latin typeface="DIN Engschrift Std" pitchFamily="50" charset="0"/>
              </a:rPr>
              <a:t>ELLER</a:t>
            </a:r>
            <a:endParaRPr lang="de-DE" sz="1798" spc="40" baseline="0" dirty="0">
              <a:solidFill>
                <a:schemeClr val="tx1"/>
              </a:solidFill>
              <a:latin typeface="DIN Engschrift Std" pitchFamily="50" charset="0"/>
            </a:endParaRPr>
          </a:p>
        </p:txBody>
      </p:sp>
      <p:sp>
        <p:nvSpPr>
          <p:cNvPr id="2" name="Rechteck 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4" name="Rechteck 3"/>
          <p:cNvSpPr/>
          <p:nvPr userDrawn="1"/>
        </p:nvSpPr>
        <p:spPr>
          <a:xfrm>
            <a:off x="-575105" y="6438939"/>
            <a:ext cx="6766281" cy="462212"/>
          </a:xfrm>
          <a:prstGeom prst="rect">
            <a:avLst/>
          </a:prstGeom>
        </p:spPr>
        <p:txBody>
          <a:bodyPr wrap="square">
            <a:spAutoFit/>
          </a:bodyPr>
          <a:lstStyle/>
          <a:p>
            <a:pPr algn="ctr">
              <a:lnSpc>
                <a:spcPct val="150000"/>
              </a:lnSpc>
            </a:pPr>
            <a:r>
              <a:rPr lang="de-DE" sz="1799" spc="190" baseline="0" dirty="0">
                <a:solidFill>
                  <a:schemeClr val="accent6">
                    <a:lumMod val="75000"/>
                  </a:schemeClr>
                </a:solidFill>
                <a:latin typeface="DIN Engschrift Std" pitchFamily="50" charset="0"/>
              </a:rPr>
              <a:t>German Quality Tools – </a:t>
            </a:r>
            <a:r>
              <a:rPr lang="de-DE" sz="1799" spc="190" baseline="0" dirty="0" err="1">
                <a:solidFill>
                  <a:schemeClr val="accent6">
                    <a:lumMod val="75000"/>
                  </a:schemeClr>
                </a:solidFill>
                <a:latin typeface="DIN Engschrift Std" pitchFamily="50" charset="0"/>
              </a:rPr>
              <a:t>No</a:t>
            </a:r>
            <a:r>
              <a:rPr lang="de-DE" sz="1799" spc="190" baseline="0" dirty="0">
                <a:solidFill>
                  <a:schemeClr val="accent6">
                    <a:lumMod val="75000"/>
                  </a:schemeClr>
                </a:solidFill>
                <a:latin typeface="DIN Engschrift Std" pitchFamily="50" charset="0"/>
              </a:rPr>
              <a:t> </a:t>
            </a:r>
            <a:r>
              <a:rPr lang="de-DE" sz="1799" spc="190" baseline="0" dirty="0" err="1">
                <a:solidFill>
                  <a:schemeClr val="accent6">
                    <a:lumMod val="75000"/>
                  </a:schemeClr>
                </a:solidFill>
                <a:latin typeface="DIN Engschrift Std" pitchFamily="50" charset="0"/>
              </a:rPr>
              <a:t>Compromise</a:t>
            </a:r>
            <a:r>
              <a:rPr lang="de-DE" sz="1799" spc="190" baseline="0" dirty="0">
                <a:solidFill>
                  <a:schemeClr val="accent6">
                    <a:lumMod val="75000"/>
                  </a:schemeClr>
                </a:solidFill>
                <a:latin typeface="DIN Engschrift Std" pitchFamily="50" charset="0"/>
              </a:rPr>
              <a:t> – Just Solution </a:t>
            </a:r>
          </a:p>
        </p:txBody>
      </p:sp>
      <p:sp>
        <p:nvSpPr>
          <p:cNvPr id="5" name="Rechteck 4"/>
          <p:cNvSpPr/>
          <p:nvPr userDrawn="1"/>
        </p:nvSpPr>
        <p:spPr>
          <a:xfrm>
            <a:off x="1421727" y="2470544"/>
            <a:ext cx="2771514" cy="700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latin typeface="DIN Engschrift Std" pitchFamily="50" charset="0"/>
              </a:rPr>
              <a:t>PATENTS</a:t>
            </a:r>
          </a:p>
        </p:txBody>
      </p:sp>
      <p:sp>
        <p:nvSpPr>
          <p:cNvPr id="16" name="Rechteck 15"/>
          <p:cNvSpPr/>
          <p:nvPr userDrawn="1"/>
        </p:nvSpPr>
        <p:spPr>
          <a:xfrm>
            <a:off x="1511996" y="4730851"/>
            <a:ext cx="2771514" cy="700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latin typeface="DIN Engschrift Std" pitchFamily="50" charset="0"/>
              </a:rPr>
              <a:t>INNOVATIONS</a:t>
            </a:r>
          </a:p>
        </p:txBody>
      </p:sp>
      <p:sp>
        <p:nvSpPr>
          <p:cNvPr id="22" name="Rechteck 21"/>
          <p:cNvSpPr/>
          <p:nvPr userDrawn="1"/>
        </p:nvSpPr>
        <p:spPr>
          <a:xfrm>
            <a:off x="910618" y="3623431"/>
            <a:ext cx="3830295" cy="7003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latin typeface="DIN Engschrift Std" pitchFamily="50" charset="0"/>
              </a:rPr>
              <a:t>SPECIAL</a:t>
            </a:r>
            <a:r>
              <a:rPr lang="de-DE" sz="3999" baseline="0" dirty="0">
                <a:latin typeface="DIN Engschrift Std" pitchFamily="50" charset="0"/>
              </a:rPr>
              <a:t> SOLUTIONS</a:t>
            </a:r>
            <a:endParaRPr lang="de-DE" sz="3999" dirty="0">
              <a:latin typeface="DIN Engschrift Std" pitchFamily="50" charset="0"/>
            </a:endParaRPr>
          </a:p>
        </p:txBody>
      </p:sp>
      <p:grpSp>
        <p:nvGrpSpPr>
          <p:cNvPr id="28" name="Gruppieren 27"/>
          <p:cNvGrpSpPr/>
          <p:nvPr userDrawn="1"/>
        </p:nvGrpSpPr>
        <p:grpSpPr>
          <a:xfrm>
            <a:off x="791354" y="3491824"/>
            <a:ext cx="324712" cy="971910"/>
            <a:chOff x="-359779" y="3492537"/>
            <a:chExt cx="324805" cy="972108"/>
          </a:xfrm>
        </p:grpSpPr>
        <p:sp>
          <p:nvSpPr>
            <p:cNvPr id="23" name="Ellipse 22"/>
            <p:cNvSpPr/>
            <p:nvPr userDrawn="1"/>
          </p:nvSpPr>
          <p:spPr>
            <a:xfrm>
              <a:off x="-359779" y="4140645"/>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Ellipse 26"/>
            <p:cNvSpPr/>
            <p:nvPr userDrawn="1"/>
          </p:nvSpPr>
          <p:spPr>
            <a:xfrm>
              <a:off x="-358974" y="3492537"/>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grpSp>
        <p:nvGrpSpPr>
          <p:cNvPr id="29" name="Gruppieren 28"/>
          <p:cNvGrpSpPr/>
          <p:nvPr userDrawn="1"/>
        </p:nvGrpSpPr>
        <p:grpSpPr>
          <a:xfrm>
            <a:off x="4102773" y="4571723"/>
            <a:ext cx="324712" cy="971910"/>
            <a:chOff x="-359779" y="3492537"/>
            <a:chExt cx="324805" cy="972108"/>
          </a:xfrm>
        </p:grpSpPr>
        <p:sp>
          <p:nvSpPr>
            <p:cNvPr id="30" name="Ellipse 29"/>
            <p:cNvSpPr/>
            <p:nvPr userDrawn="1"/>
          </p:nvSpPr>
          <p:spPr>
            <a:xfrm>
              <a:off x="-359779" y="4140645"/>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1" name="Ellipse 30"/>
            <p:cNvSpPr/>
            <p:nvPr userDrawn="1"/>
          </p:nvSpPr>
          <p:spPr>
            <a:xfrm>
              <a:off x="-358974" y="3492537"/>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grpSp>
        <p:nvGrpSpPr>
          <p:cNvPr id="32" name="Gruppieren 31"/>
          <p:cNvGrpSpPr/>
          <p:nvPr userDrawn="1"/>
        </p:nvGrpSpPr>
        <p:grpSpPr>
          <a:xfrm>
            <a:off x="4571460" y="3491824"/>
            <a:ext cx="324712" cy="971910"/>
            <a:chOff x="-359779" y="3492537"/>
            <a:chExt cx="324805" cy="972108"/>
          </a:xfrm>
        </p:grpSpPr>
        <p:sp>
          <p:nvSpPr>
            <p:cNvPr id="33" name="Ellipse 32"/>
            <p:cNvSpPr/>
            <p:nvPr userDrawn="1"/>
          </p:nvSpPr>
          <p:spPr>
            <a:xfrm>
              <a:off x="-359779" y="4140645"/>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4" name="Ellipse 33"/>
            <p:cNvSpPr/>
            <p:nvPr userDrawn="1"/>
          </p:nvSpPr>
          <p:spPr>
            <a:xfrm>
              <a:off x="-358974" y="3492537"/>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grpSp>
        <p:nvGrpSpPr>
          <p:cNvPr id="35" name="Gruppieren 34"/>
          <p:cNvGrpSpPr/>
          <p:nvPr userDrawn="1"/>
        </p:nvGrpSpPr>
        <p:grpSpPr>
          <a:xfrm>
            <a:off x="3994792" y="2339931"/>
            <a:ext cx="324712" cy="971910"/>
            <a:chOff x="-359779" y="3492537"/>
            <a:chExt cx="324805" cy="972108"/>
          </a:xfrm>
        </p:grpSpPr>
        <p:sp>
          <p:nvSpPr>
            <p:cNvPr id="36" name="Ellipse 35"/>
            <p:cNvSpPr/>
            <p:nvPr userDrawn="1"/>
          </p:nvSpPr>
          <p:spPr>
            <a:xfrm>
              <a:off x="-359779" y="4140645"/>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7" name="Ellipse 36"/>
            <p:cNvSpPr/>
            <p:nvPr userDrawn="1"/>
          </p:nvSpPr>
          <p:spPr>
            <a:xfrm>
              <a:off x="-358974" y="3492537"/>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grpSp>
        <p:nvGrpSpPr>
          <p:cNvPr id="38" name="Gruppieren 37"/>
          <p:cNvGrpSpPr/>
          <p:nvPr userDrawn="1"/>
        </p:nvGrpSpPr>
        <p:grpSpPr>
          <a:xfrm>
            <a:off x="1296034" y="2339931"/>
            <a:ext cx="324712" cy="971910"/>
            <a:chOff x="-359779" y="3492537"/>
            <a:chExt cx="324805" cy="972108"/>
          </a:xfrm>
        </p:grpSpPr>
        <p:sp>
          <p:nvSpPr>
            <p:cNvPr id="39" name="Ellipse 38"/>
            <p:cNvSpPr/>
            <p:nvPr userDrawn="1"/>
          </p:nvSpPr>
          <p:spPr>
            <a:xfrm>
              <a:off x="-359779" y="4140645"/>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40" name="Ellipse 39"/>
            <p:cNvSpPr/>
            <p:nvPr userDrawn="1"/>
          </p:nvSpPr>
          <p:spPr>
            <a:xfrm>
              <a:off x="-358974" y="3492537"/>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grpSp>
        <p:nvGrpSpPr>
          <p:cNvPr id="41" name="Gruppieren 40"/>
          <p:cNvGrpSpPr/>
          <p:nvPr userDrawn="1"/>
        </p:nvGrpSpPr>
        <p:grpSpPr>
          <a:xfrm>
            <a:off x="1367253" y="4607720"/>
            <a:ext cx="324712" cy="971910"/>
            <a:chOff x="-359779" y="3492537"/>
            <a:chExt cx="324805" cy="972108"/>
          </a:xfrm>
        </p:grpSpPr>
        <p:sp>
          <p:nvSpPr>
            <p:cNvPr id="42" name="Ellipse 41"/>
            <p:cNvSpPr/>
            <p:nvPr userDrawn="1"/>
          </p:nvSpPr>
          <p:spPr>
            <a:xfrm>
              <a:off x="-359779" y="4140645"/>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43" name="Ellipse 42"/>
            <p:cNvSpPr/>
            <p:nvPr userDrawn="1"/>
          </p:nvSpPr>
          <p:spPr>
            <a:xfrm>
              <a:off x="-358974" y="3492537"/>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sp>
        <p:nvSpPr>
          <p:cNvPr id="6" name="Textfeld 5"/>
          <p:cNvSpPr txBox="1"/>
          <p:nvPr userDrawn="1"/>
        </p:nvSpPr>
        <p:spPr>
          <a:xfrm>
            <a:off x="720135" y="1888915"/>
            <a:ext cx="4211262" cy="4139615"/>
          </a:xfrm>
          <a:prstGeom prst="rect">
            <a:avLst/>
          </a:prstGeom>
          <a:noFill/>
        </p:spPr>
        <p:txBody>
          <a:bodyPr wrap="square" rtlCol="0">
            <a:prstTxWarp prst="textCircle">
              <a:avLst/>
            </a:prstTxWarp>
            <a:spAutoFit/>
          </a:bodyPr>
          <a:lstStyle/>
          <a:p>
            <a:pPr marL="0" marR="0" indent="0" algn="l" defTabSz="914126" rtl="0" eaLnBrk="1" fontAlgn="auto" latinLnBrk="0" hangingPunct="1">
              <a:lnSpc>
                <a:spcPct val="100000"/>
              </a:lnSpc>
              <a:spcBef>
                <a:spcPts val="0"/>
              </a:spcBef>
              <a:spcAft>
                <a:spcPts val="0"/>
              </a:spcAft>
              <a:buClrTx/>
              <a:buSzTx/>
              <a:buFontTx/>
              <a:buNone/>
              <a:tabLst/>
              <a:defRPr/>
            </a:pPr>
            <a:r>
              <a:rPr lang="de-DE" sz="3999" dirty="0">
                <a:solidFill>
                  <a:schemeClr val="accent6">
                    <a:lumMod val="75000"/>
                  </a:schemeClr>
                </a:solidFill>
                <a:latin typeface="DIN Engschrift Std" pitchFamily="50" charset="0"/>
              </a:rPr>
              <a:t>MELLER * MELLER * MELLER *MELLER * MELLER * MELLER *MELLER * MELLER * MELLER * MELLER * MELLER * MELLER * MELLER * MELLER * MELLER *MELLER * MELLER * MELLER  *MELLER * MELLER * MELLER ** MELLER *MELLER * MELLER * MELLER * * MELLER *MELLER * MELLER * MELLER</a:t>
            </a:r>
          </a:p>
        </p:txBody>
      </p:sp>
      <p:sp>
        <p:nvSpPr>
          <p:cNvPr id="45" name="Textfeld 44"/>
          <p:cNvSpPr txBox="1"/>
          <p:nvPr userDrawn="1"/>
        </p:nvSpPr>
        <p:spPr>
          <a:xfrm>
            <a:off x="1871933" y="6911506"/>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spTree>
    <p:extLst>
      <p:ext uri="{BB962C8B-B14F-4D97-AF65-F5344CB8AC3E}">
        <p14:creationId xmlns:p14="http://schemas.microsoft.com/office/powerpoint/2010/main" val="79453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6" name="Textfeld 5"/>
          <p:cNvSpPr txBox="1"/>
          <p:nvPr userDrawn="1"/>
        </p:nvSpPr>
        <p:spPr>
          <a:xfrm>
            <a:off x="720135" y="1888915"/>
            <a:ext cx="4211262" cy="4139615"/>
          </a:xfrm>
          <a:prstGeom prst="rect">
            <a:avLst/>
          </a:prstGeom>
          <a:noFill/>
        </p:spPr>
        <p:txBody>
          <a:bodyPr wrap="square" rtlCol="0">
            <a:prstTxWarp prst="textCircle">
              <a:avLst/>
            </a:prstTxWarp>
            <a:spAutoFit/>
          </a:bodyPr>
          <a:lstStyle/>
          <a:p>
            <a:pPr marL="0" marR="0" indent="0" algn="l" defTabSz="914126" rtl="0" eaLnBrk="1" fontAlgn="auto" latinLnBrk="0" hangingPunct="1">
              <a:lnSpc>
                <a:spcPct val="100000"/>
              </a:lnSpc>
              <a:spcBef>
                <a:spcPts val="0"/>
              </a:spcBef>
              <a:spcAft>
                <a:spcPts val="0"/>
              </a:spcAft>
              <a:buClrTx/>
              <a:buSzTx/>
              <a:buFontTx/>
              <a:buNone/>
              <a:tabLst/>
              <a:defRPr/>
            </a:pPr>
            <a:r>
              <a:rPr lang="de-DE" sz="3999" dirty="0">
                <a:solidFill>
                  <a:schemeClr val="accent6">
                    <a:lumMod val="75000"/>
                  </a:schemeClr>
                </a:solidFill>
                <a:latin typeface="DIN Engschrift Std" pitchFamily="50" charset="0"/>
              </a:rPr>
              <a:t>MELLER * MELLER * MELLER *MELLER * MELLER * MELLER *MELLER * MELLER * MELLER * MELLER * MELLER * MELLER * MELLER * MELLER * MELLER *MELLER * MELLER * MELLER  *MELLER * MELLER * MELLER ** MELLER *MELLER * MELLER * MELLER * * MELLER *MELLER * MELLER * MELLER</a:t>
            </a: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459" y="468105"/>
            <a:ext cx="695659" cy="1267273"/>
          </a:xfrm>
          <a:prstGeom prst="rect">
            <a:avLst/>
          </a:prstGeom>
        </p:spPr>
      </p:pic>
      <p:sp>
        <p:nvSpPr>
          <p:cNvPr id="8" name="Textfeld 7"/>
          <p:cNvSpPr txBox="1"/>
          <p:nvPr userDrawn="1"/>
        </p:nvSpPr>
        <p:spPr>
          <a:xfrm>
            <a:off x="4463479" y="16986"/>
            <a:ext cx="1583722" cy="523113"/>
          </a:xfrm>
          <a:prstGeom prst="rect">
            <a:avLst/>
          </a:prstGeom>
          <a:noFill/>
        </p:spPr>
        <p:txBody>
          <a:bodyPr wrap="square" rtlCol="0">
            <a:spAutoFit/>
          </a:bodyPr>
          <a:lstStyle/>
          <a:p>
            <a:r>
              <a:rPr lang="de-DE" sz="2799" spc="40" baseline="0" dirty="0" err="1">
                <a:solidFill>
                  <a:schemeClr val="tx1"/>
                </a:solidFill>
                <a:latin typeface="DIN Engschrift Std" pitchFamily="50" charset="0"/>
              </a:rPr>
              <a:t>m</a:t>
            </a:r>
            <a:r>
              <a:rPr lang="de-DE" sz="1798" spc="40" baseline="0" dirty="0" err="1">
                <a:solidFill>
                  <a:schemeClr val="tx1"/>
                </a:solidFill>
                <a:latin typeface="DIN Engschrift Std" pitchFamily="50" charset="0"/>
              </a:rPr>
              <a:t>ELLER</a:t>
            </a:r>
            <a:endParaRPr lang="de-DE" sz="1798" spc="40" baseline="0" dirty="0">
              <a:solidFill>
                <a:schemeClr val="tx1"/>
              </a:solidFill>
              <a:latin typeface="DIN Engschrift Std" pitchFamily="50" charset="0"/>
            </a:endParaRPr>
          </a:p>
        </p:txBody>
      </p:sp>
      <p:sp>
        <p:nvSpPr>
          <p:cNvPr id="2" name="Rechteck 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4" name="Rechteck 3"/>
          <p:cNvSpPr/>
          <p:nvPr userDrawn="1"/>
        </p:nvSpPr>
        <p:spPr>
          <a:xfrm>
            <a:off x="-575105" y="6438939"/>
            <a:ext cx="6766281" cy="462212"/>
          </a:xfrm>
          <a:prstGeom prst="rect">
            <a:avLst/>
          </a:prstGeom>
        </p:spPr>
        <p:txBody>
          <a:bodyPr wrap="square">
            <a:spAutoFit/>
          </a:bodyPr>
          <a:lstStyle/>
          <a:p>
            <a:pPr algn="ctr">
              <a:lnSpc>
                <a:spcPct val="150000"/>
              </a:lnSpc>
            </a:pPr>
            <a:r>
              <a:rPr lang="de-DE" sz="1799" spc="190" baseline="0" dirty="0">
                <a:solidFill>
                  <a:schemeClr val="accent6">
                    <a:lumMod val="75000"/>
                  </a:schemeClr>
                </a:solidFill>
                <a:latin typeface="DIN Engschrift Std" pitchFamily="50" charset="0"/>
              </a:rPr>
              <a:t>German Quality Tools – </a:t>
            </a:r>
            <a:r>
              <a:rPr lang="de-DE" sz="1799" spc="190" baseline="0" dirty="0" err="1">
                <a:solidFill>
                  <a:schemeClr val="accent6">
                    <a:lumMod val="75000"/>
                  </a:schemeClr>
                </a:solidFill>
                <a:latin typeface="DIN Engschrift Std" pitchFamily="50" charset="0"/>
              </a:rPr>
              <a:t>No</a:t>
            </a:r>
            <a:r>
              <a:rPr lang="de-DE" sz="1799" spc="190" baseline="0" dirty="0">
                <a:solidFill>
                  <a:schemeClr val="accent6">
                    <a:lumMod val="75000"/>
                  </a:schemeClr>
                </a:solidFill>
                <a:latin typeface="DIN Engschrift Std" pitchFamily="50" charset="0"/>
              </a:rPr>
              <a:t> </a:t>
            </a:r>
            <a:r>
              <a:rPr lang="de-DE" sz="1799" spc="190" baseline="0" dirty="0" err="1">
                <a:solidFill>
                  <a:schemeClr val="accent6">
                    <a:lumMod val="75000"/>
                  </a:schemeClr>
                </a:solidFill>
                <a:latin typeface="DIN Engschrift Std" pitchFamily="50" charset="0"/>
              </a:rPr>
              <a:t>Compromise</a:t>
            </a:r>
            <a:r>
              <a:rPr lang="de-DE" sz="1799" spc="190" baseline="0" dirty="0">
                <a:solidFill>
                  <a:schemeClr val="accent6">
                    <a:lumMod val="75000"/>
                  </a:schemeClr>
                </a:solidFill>
                <a:latin typeface="DIN Engschrift Std" pitchFamily="50" charset="0"/>
              </a:rPr>
              <a:t> – Just Solution </a:t>
            </a:r>
          </a:p>
        </p:txBody>
      </p:sp>
      <p:sp>
        <p:nvSpPr>
          <p:cNvPr id="5" name="Rechteck 4"/>
          <p:cNvSpPr/>
          <p:nvPr userDrawn="1"/>
        </p:nvSpPr>
        <p:spPr>
          <a:xfrm>
            <a:off x="1421727" y="2470544"/>
            <a:ext cx="2771514" cy="700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solidFill>
                  <a:schemeClr val="accent6">
                    <a:lumMod val="75000"/>
                  </a:schemeClr>
                </a:solidFill>
                <a:latin typeface="DIN Engschrift Std" pitchFamily="50" charset="0"/>
              </a:rPr>
              <a:t>PATENTS</a:t>
            </a:r>
          </a:p>
        </p:txBody>
      </p:sp>
      <p:sp>
        <p:nvSpPr>
          <p:cNvPr id="16" name="Rechteck 15"/>
          <p:cNvSpPr/>
          <p:nvPr userDrawn="1"/>
        </p:nvSpPr>
        <p:spPr>
          <a:xfrm>
            <a:off x="1511996" y="4730851"/>
            <a:ext cx="2771514" cy="700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solidFill>
                  <a:schemeClr val="accent6">
                    <a:lumMod val="75000"/>
                  </a:schemeClr>
                </a:solidFill>
                <a:latin typeface="DIN Engschrift Std" pitchFamily="50" charset="0"/>
              </a:rPr>
              <a:t>INNOVATIONS</a:t>
            </a:r>
          </a:p>
        </p:txBody>
      </p:sp>
      <p:sp>
        <p:nvSpPr>
          <p:cNvPr id="22" name="Rechteck 21"/>
          <p:cNvSpPr/>
          <p:nvPr userDrawn="1"/>
        </p:nvSpPr>
        <p:spPr>
          <a:xfrm>
            <a:off x="910618" y="3623431"/>
            <a:ext cx="3830295" cy="700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solidFill>
                  <a:schemeClr val="accent6">
                    <a:lumMod val="75000"/>
                  </a:schemeClr>
                </a:solidFill>
                <a:latin typeface="DIN Engschrift Std" pitchFamily="50" charset="0"/>
              </a:rPr>
              <a:t>SPECIAL</a:t>
            </a:r>
            <a:r>
              <a:rPr lang="de-DE" sz="3999" baseline="0" dirty="0">
                <a:solidFill>
                  <a:schemeClr val="accent6">
                    <a:lumMod val="75000"/>
                  </a:schemeClr>
                </a:solidFill>
                <a:latin typeface="DIN Engschrift Std" pitchFamily="50" charset="0"/>
              </a:rPr>
              <a:t> SOLUTIONS</a:t>
            </a:r>
            <a:endParaRPr lang="de-DE" sz="3999" dirty="0">
              <a:solidFill>
                <a:schemeClr val="accent6">
                  <a:lumMod val="75000"/>
                </a:schemeClr>
              </a:solidFill>
              <a:latin typeface="DIN Engschrift Std" pitchFamily="50" charset="0"/>
            </a:endParaRPr>
          </a:p>
        </p:txBody>
      </p:sp>
      <p:sp>
        <p:nvSpPr>
          <p:cNvPr id="44" name="Textfeld 43"/>
          <p:cNvSpPr txBox="1"/>
          <p:nvPr userDrawn="1"/>
        </p:nvSpPr>
        <p:spPr>
          <a:xfrm>
            <a:off x="1871933" y="6911506"/>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spTree>
    <p:extLst>
      <p:ext uri="{BB962C8B-B14F-4D97-AF65-F5344CB8AC3E}">
        <p14:creationId xmlns:p14="http://schemas.microsoft.com/office/powerpoint/2010/main" val="235703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2" name="Rechteck 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9" name="Textfeld 8"/>
          <p:cNvSpPr txBox="1"/>
          <p:nvPr userDrawn="1"/>
        </p:nvSpPr>
        <p:spPr>
          <a:xfrm>
            <a:off x="1871933" y="6911506"/>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sp>
        <p:nvSpPr>
          <p:cNvPr id="10" name="Rechteck 9">
            <a:extLst>
              <a:ext uri="{FF2B5EF4-FFF2-40B4-BE49-F238E27FC236}">
                <a16:creationId xmlns:a16="http://schemas.microsoft.com/office/drawing/2014/main" id="{C54314A6-855B-46DA-B0E9-0607870A5AEB}"/>
              </a:ext>
            </a:extLst>
          </p:cNvPr>
          <p:cNvSpPr/>
          <p:nvPr userDrawn="1"/>
        </p:nvSpPr>
        <p:spPr>
          <a:xfrm>
            <a:off x="-611631" y="6438940"/>
            <a:ext cx="6766281" cy="361307"/>
          </a:xfrm>
          <a:prstGeom prst="rect">
            <a:avLst/>
          </a:prstGeom>
        </p:spPr>
        <p:txBody>
          <a:bodyPr wrap="square">
            <a:spAutoFit/>
          </a:bodyPr>
          <a:lstStyle/>
          <a:p>
            <a:pPr algn="ctr">
              <a:lnSpc>
                <a:spcPct val="150000"/>
              </a:lnSpc>
            </a:pPr>
            <a:r>
              <a:rPr lang="de-DE" sz="1300" spc="120" baseline="0" dirty="0">
                <a:solidFill>
                  <a:schemeClr val="accent6">
                    <a:lumMod val="75000"/>
                  </a:schemeClr>
                </a:solidFill>
                <a:latin typeface="DIN Engschrift Std" pitchFamily="50" charset="0"/>
              </a:rPr>
              <a:t>GERMAN QUALITY TOOLS – NO COMPROMISE – JUST SOLUTION </a:t>
            </a:r>
          </a:p>
        </p:txBody>
      </p:sp>
      <p:grpSp>
        <p:nvGrpSpPr>
          <p:cNvPr id="14" name="Gruppieren 13">
            <a:extLst>
              <a:ext uri="{FF2B5EF4-FFF2-40B4-BE49-F238E27FC236}">
                <a16:creationId xmlns:a16="http://schemas.microsoft.com/office/drawing/2014/main" id="{9A4D6AAE-ADC8-4632-A384-3456AA05E244}"/>
              </a:ext>
            </a:extLst>
          </p:cNvPr>
          <p:cNvGrpSpPr/>
          <p:nvPr userDrawn="1"/>
        </p:nvGrpSpPr>
        <p:grpSpPr>
          <a:xfrm>
            <a:off x="4751428" y="108139"/>
            <a:ext cx="1151798" cy="1075656"/>
            <a:chOff x="252289" y="108161"/>
            <a:chExt cx="1152128" cy="1075876"/>
          </a:xfrm>
        </p:grpSpPr>
        <p:pic>
          <p:nvPicPr>
            <p:cNvPr id="15" name="Grafik 14">
              <a:extLst>
                <a:ext uri="{FF2B5EF4-FFF2-40B4-BE49-F238E27FC236}">
                  <a16:creationId xmlns:a16="http://schemas.microsoft.com/office/drawing/2014/main" id="{ED8398BA-5EE9-4CF9-84B7-2AD1306114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301" y="432197"/>
              <a:ext cx="393850" cy="751840"/>
            </a:xfrm>
            <a:prstGeom prst="rect">
              <a:avLst/>
            </a:prstGeom>
          </p:spPr>
        </p:pic>
        <p:pic>
          <p:nvPicPr>
            <p:cNvPr id="16" name="Grafik 15">
              <a:extLst>
                <a:ext uri="{FF2B5EF4-FFF2-40B4-BE49-F238E27FC236}">
                  <a16:creationId xmlns:a16="http://schemas.microsoft.com/office/drawing/2014/main" id="{44E18CE2-DFDF-4277-BE2C-289C9EE77B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289" y="108161"/>
              <a:ext cx="1152128" cy="365792"/>
            </a:xfrm>
            <a:prstGeom prst="rect">
              <a:avLst/>
            </a:prstGeom>
          </p:spPr>
        </p:pic>
      </p:grpSp>
    </p:spTree>
    <p:extLst>
      <p:ext uri="{BB962C8B-B14F-4D97-AF65-F5344CB8AC3E}">
        <p14:creationId xmlns:p14="http://schemas.microsoft.com/office/powerpoint/2010/main" val="359054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2" name="Rechteck 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9" name="Textfeld 8"/>
          <p:cNvSpPr txBox="1"/>
          <p:nvPr userDrawn="1"/>
        </p:nvSpPr>
        <p:spPr>
          <a:xfrm>
            <a:off x="1871933" y="6839512"/>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sp>
        <p:nvSpPr>
          <p:cNvPr id="10" name="Rechteck 9">
            <a:extLst>
              <a:ext uri="{FF2B5EF4-FFF2-40B4-BE49-F238E27FC236}">
                <a16:creationId xmlns:a16="http://schemas.microsoft.com/office/drawing/2014/main" id="{2B0F4CE9-E5BA-434B-9746-E6EDB58E2329}"/>
              </a:ext>
            </a:extLst>
          </p:cNvPr>
          <p:cNvSpPr/>
          <p:nvPr userDrawn="1"/>
        </p:nvSpPr>
        <p:spPr>
          <a:xfrm>
            <a:off x="-611631" y="6438940"/>
            <a:ext cx="6766281" cy="361307"/>
          </a:xfrm>
          <a:prstGeom prst="rect">
            <a:avLst/>
          </a:prstGeom>
        </p:spPr>
        <p:txBody>
          <a:bodyPr wrap="square">
            <a:spAutoFit/>
          </a:bodyPr>
          <a:lstStyle/>
          <a:p>
            <a:pPr algn="ctr">
              <a:lnSpc>
                <a:spcPct val="150000"/>
              </a:lnSpc>
            </a:pPr>
            <a:r>
              <a:rPr lang="de-DE" sz="1300" spc="120" baseline="0" dirty="0">
                <a:solidFill>
                  <a:schemeClr val="accent6">
                    <a:lumMod val="75000"/>
                  </a:schemeClr>
                </a:solidFill>
                <a:latin typeface="DIN Engschrift Std" pitchFamily="50" charset="0"/>
              </a:rPr>
              <a:t>GERMAN QUALITY TOOLS – NO COMPROMISE – JUST SOLUTION </a:t>
            </a:r>
          </a:p>
        </p:txBody>
      </p:sp>
      <p:grpSp>
        <p:nvGrpSpPr>
          <p:cNvPr id="11" name="Gruppieren 10">
            <a:extLst>
              <a:ext uri="{FF2B5EF4-FFF2-40B4-BE49-F238E27FC236}">
                <a16:creationId xmlns:a16="http://schemas.microsoft.com/office/drawing/2014/main" id="{4A6DCCCF-8626-4A31-9A96-A39B72E79296}"/>
              </a:ext>
            </a:extLst>
          </p:cNvPr>
          <p:cNvGrpSpPr/>
          <p:nvPr userDrawn="1"/>
        </p:nvGrpSpPr>
        <p:grpSpPr>
          <a:xfrm>
            <a:off x="4679441" y="108139"/>
            <a:ext cx="1151798" cy="1075656"/>
            <a:chOff x="252289" y="108161"/>
            <a:chExt cx="1152128" cy="1075876"/>
          </a:xfrm>
        </p:grpSpPr>
        <p:pic>
          <p:nvPicPr>
            <p:cNvPr id="12" name="Grafik 11">
              <a:extLst>
                <a:ext uri="{FF2B5EF4-FFF2-40B4-BE49-F238E27FC236}">
                  <a16:creationId xmlns:a16="http://schemas.microsoft.com/office/drawing/2014/main" id="{FEA7D64C-71DB-44F7-9058-2E1327ED59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301" y="432197"/>
              <a:ext cx="393850" cy="751840"/>
            </a:xfrm>
            <a:prstGeom prst="rect">
              <a:avLst/>
            </a:prstGeom>
          </p:spPr>
        </p:pic>
        <p:pic>
          <p:nvPicPr>
            <p:cNvPr id="13" name="Grafik 12">
              <a:extLst>
                <a:ext uri="{FF2B5EF4-FFF2-40B4-BE49-F238E27FC236}">
                  <a16:creationId xmlns:a16="http://schemas.microsoft.com/office/drawing/2014/main" id="{DDB50AC9-6B3B-4296-8818-DBA4ECCC60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289" y="108161"/>
              <a:ext cx="1152128" cy="365792"/>
            </a:xfrm>
            <a:prstGeom prst="rect">
              <a:avLst/>
            </a:prstGeom>
          </p:spPr>
        </p:pic>
      </p:grpSp>
    </p:spTree>
    <p:extLst>
      <p:ext uri="{BB962C8B-B14F-4D97-AF65-F5344CB8AC3E}">
        <p14:creationId xmlns:p14="http://schemas.microsoft.com/office/powerpoint/2010/main" val="132491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elfolie">
    <p:spTree>
      <p:nvGrpSpPr>
        <p:cNvPr id="1" name=""/>
        <p:cNvGrpSpPr/>
        <p:nvPr/>
      </p:nvGrpSpPr>
      <p:grpSpPr>
        <a:xfrm>
          <a:off x="0" y="0"/>
          <a:ext cx="0" cy="0"/>
          <a:chOff x="0" y="0"/>
          <a:chExt cx="0" cy="0"/>
        </a:xfrm>
      </p:grpSpPr>
      <p:sp>
        <p:nvSpPr>
          <p:cNvPr id="2" name="Rechteck 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4" name="Rechteck 3"/>
          <p:cNvSpPr/>
          <p:nvPr userDrawn="1"/>
        </p:nvSpPr>
        <p:spPr>
          <a:xfrm>
            <a:off x="-611631" y="6438940"/>
            <a:ext cx="6766281" cy="361307"/>
          </a:xfrm>
          <a:prstGeom prst="rect">
            <a:avLst/>
          </a:prstGeom>
        </p:spPr>
        <p:txBody>
          <a:bodyPr wrap="square">
            <a:spAutoFit/>
          </a:bodyPr>
          <a:lstStyle/>
          <a:p>
            <a:pPr algn="ctr">
              <a:lnSpc>
                <a:spcPct val="150000"/>
              </a:lnSpc>
            </a:pPr>
            <a:r>
              <a:rPr lang="de-DE" sz="1300" spc="120" baseline="0" dirty="0">
                <a:solidFill>
                  <a:schemeClr val="accent6">
                    <a:lumMod val="75000"/>
                  </a:schemeClr>
                </a:solidFill>
                <a:latin typeface="DIN Engschrift Std" pitchFamily="50" charset="0"/>
              </a:rPr>
              <a:t>GERMAN QUALITY TOOLS – NO COMPROMISE – JUST SOLUTION </a:t>
            </a:r>
          </a:p>
        </p:txBody>
      </p:sp>
      <p:sp>
        <p:nvSpPr>
          <p:cNvPr id="9" name="Textfeld 8"/>
          <p:cNvSpPr txBox="1"/>
          <p:nvPr userDrawn="1"/>
        </p:nvSpPr>
        <p:spPr>
          <a:xfrm>
            <a:off x="1871933" y="6839512"/>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grpSp>
        <p:nvGrpSpPr>
          <p:cNvPr id="6" name="Gruppieren 5">
            <a:extLst>
              <a:ext uri="{FF2B5EF4-FFF2-40B4-BE49-F238E27FC236}">
                <a16:creationId xmlns:a16="http://schemas.microsoft.com/office/drawing/2014/main" id="{DB5B9FF8-1D0C-4082-8294-66D4B9CCEF7B}"/>
              </a:ext>
            </a:extLst>
          </p:cNvPr>
          <p:cNvGrpSpPr/>
          <p:nvPr userDrawn="1"/>
        </p:nvGrpSpPr>
        <p:grpSpPr>
          <a:xfrm>
            <a:off x="324204" y="108139"/>
            <a:ext cx="1151798" cy="1075656"/>
            <a:chOff x="252289" y="108161"/>
            <a:chExt cx="1152128" cy="1075876"/>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301" y="432197"/>
              <a:ext cx="393850" cy="751840"/>
            </a:xfrm>
            <a:prstGeom prst="rect">
              <a:avLst/>
            </a:prstGeom>
          </p:spPr>
        </p:pic>
        <p:pic>
          <p:nvPicPr>
            <p:cNvPr id="5" name="Grafik 4">
              <a:extLst>
                <a:ext uri="{FF2B5EF4-FFF2-40B4-BE49-F238E27FC236}">
                  <a16:creationId xmlns:a16="http://schemas.microsoft.com/office/drawing/2014/main" id="{0E777A0B-44BC-4CDB-B7D5-2D77355CDE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289" y="108161"/>
              <a:ext cx="1152128" cy="365792"/>
            </a:xfrm>
            <a:prstGeom prst="rect">
              <a:avLst/>
            </a:prstGeom>
          </p:spPr>
        </p:pic>
      </p:grpSp>
    </p:spTree>
    <p:extLst>
      <p:ext uri="{BB962C8B-B14F-4D97-AF65-F5344CB8AC3E}">
        <p14:creationId xmlns:p14="http://schemas.microsoft.com/office/powerpoint/2010/main" val="98051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459" y="468105"/>
            <a:ext cx="695659" cy="1267273"/>
          </a:xfrm>
          <a:prstGeom prst="rect">
            <a:avLst/>
          </a:prstGeom>
        </p:spPr>
      </p:pic>
      <p:sp>
        <p:nvSpPr>
          <p:cNvPr id="8" name="Textfeld 7"/>
          <p:cNvSpPr txBox="1"/>
          <p:nvPr userDrawn="1"/>
        </p:nvSpPr>
        <p:spPr>
          <a:xfrm>
            <a:off x="4463479" y="16986"/>
            <a:ext cx="1583722" cy="523113"/>
          </a:xfrm>
          <a:prstGeom prst="rect">
            <a:avLst/>
          </a:prstGeom>
          <a:noFill/>
        </p:spPr>
        <p:txBody>
          <a:bodyPr wrap="square" rtlCol="0">
            <a:spAutoFit/>
          </a:bodyPr>
          <a:lstStyle/>
          <a:p>
            <a:r>
              <a:rPr lang="de-DE" sz="2799" spc="40" baseline="0" dirty="0" err="1">
                <a:ln>
                  <a:solidFill>
                    <a:schemeClr val="tx1"/>
                  </a:solidFill>
                </a:ln>
                <a:solidFill>
                  <a:schemeClr val="accent6">
                    <a:lumMod val="75000"/>
                  </a:schemeClr>
                </a:solidFill>
                <a:latin typeface="DIN Engschrift Std" pitchFamily="50" charset="0"/>
              </a:rPr>
              <a:t>m</a:t>
            </a:r>
            <a:r>
              <a:rPr lang="de-DE" sz="1798" spc="40" baseline="0" dirty="0" err="1">
                <a:ln>
                  <a:solidFill>
                    <a:schemeClr val="tx1"/>
                  </a:solidFill>
                </a:ln>
                <a:solidFill>
                  <a:schemeClr val="accent6">
                    <a:lumMod val="75000"/>
                  </a:schemeClr>
                </a:solidFill>
                <a:latin typeface="DIN Engschrift Std" pitchFamily="50" charset="0"/>
              </a:rPr>
              <a:t>ELLER</a:t>
            </a:r>
            <a:endParaRPr lang="de-DE" sz="1798" spc="40" baseline="0" dirty="0">
              <a:ln>
                <a:solidFill>
                  <a:schemeClr val="tx1"/>
                </a:solidFill>
              </a:ln>
              <a:solidFill>
                <a:schemeClr val="accent6">
                  <a:lumMod val="75000"/>
                </a:schemeClr>
              </a:solidFill>
              <a:latin typeface="DIN Engschrift Std" pitchFamily="50" charset="0"/>
            </a:endParaRPr>
          </a:p>
        </p:txBody>
      </p:sp>
      <p:sp>
        <p:nvSpPr>
          <p:cNvPr id="2" name="Rechteck 1"/>
          <p:cNvSpPr/>
          <p:nvPr userDrawn="1"/>
        </p:nvSpPr>
        <p:spPr>
          <a:xfrm>
            <a:off x="-323682" y="6875509"/>
            <a:ext cx="6154921" cy="1043903"/>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 name="Textfeld 2"/>
          <p:cNvSpPr txBox="1"/>
          <p:nvPr userDrawn="1"/>
        </p:nvSpPr>
        <p:spPr>
          <a:xfrm>
            <a:off x="1871933" y="6911506"/>
            <a:ext cx="2159621" cy="738513"/>
          </a:xfrm>
          <a:prstGeom prst="rect">
            <a:avLst/>
          </a:prstGeom>
          <a:noFill/>
        </p:spPr>
        <p:txBody>
          <a:bodyPr wrap="square" rtlCol="0">
            <a:spAutoFit/>
          </a:bodyPr>
          <a:lstStyle/>
          <a:p>
            <a:r>
              <a:rPr lang="de-DE" sz="1400" dirty="0">
                <a:solidFill>
                  <a:schemeClr val="bg1"/>
                </a:solidFill>
                <a:latin typeface="DIN Mittelschrift Std" pitchFamily="50" charset="0"/>
              </a:rPr>
              <a:t>www.meller-tools.com</a:t>
            </a:r>
          </a:p>
          <a:p>
            <a:r>
              <a:rPr lang="de-DE" sz="1400" dirty="0">
                <a:solidFill>
                  <a:schemeClr val="bg1"/>
                </a:solidFill>
                <a:latin typeface="DIN Mittelschrift Std" pitchFamily="50" charset="0"/>
              </a:rPr>
              <a:t>info@meller-tools.com</a:t>
            </a:r>
          </a:p>
          <a:p>
            <a:r>
              <a:rPr lang="de-DE" sz="1400" spc="140" baseline="0" dirty="0">
                <a:solidFill>
                  <a:schemeClr val="bg1"/>
                </a:solidFill>
                <a:latin typeface="DIN Mittelschrift Std" pitchFamily="50" charset="0"/>
              </a:rPr>
              <a:t>+49 69  367 041 55</a:t>
            </a:r>
          </a:p>
        </p:txBody>
      </p:sp>
      <p:sp>
        <p:nvSpPr>
          <p:cNvPr id="11" name="Textfeld 10"/>
          <p:cNvSpPr txBox="1"/>
          <p:nvPr userDrawn="1"/>
        </p:nvSpPr>
        <p:spPr>
          <a:xfrm>
            <a:off x="684141" y="1835978"/>
            <a:ext cx="4211262" cy="4139615"/>
          </a:xfrm>
          <a:prstGeom prst="rect">
            <a:avLst/>
          </a:prstGeom>
          <a:noFill/>
        </p:spPr>
        <p:txBody>
          <a:bodyPr wrap="square" rtlCol="0">
            <a:prstTxWarp prst="textCircle">
              <a:avLst/>
            </a:prstTxWarp>
            <a:spAutoFit/>
          </a:bodyPr>
          <a:lstStyle/>
          <a:p>
            <a:pPr marL="0" marR="0" indent="0" algn="l" defTabSz="914126" rtl="0" eaLnBrk="1" fontAlgn="auto" latinLnBrk="0" hangingPunct="1">
              <a:lnSpc>
                <a:spcPct val="100000"/>
              </a:lnSpc>
              <a:spcBef>
                <a:spcPts val="0"/>
              </a:spcBef>
              <a:spcAft>
                <a:spcPts val="0"/>
              </a:spcAft>
              <a:buClrTx/>
              <a:buSzTx/>
              <a:buFontTx/>
              <a:buNone/>
              <a:tabLst/>
              <a:defRPr/>
            </a:pPr>
            <a:r>
              <a:rPr lang="de-DE" sz="3999" dirty="0">
                <a:solidFill>
                  <a:schemeClr val="accent6">
                    <a:lumMod val="75000"/>
                  </a:schemeClr>
                </a:solidFill>
                <a:latin typeface="DIN Engschrift Std" pitchFamily="50" charset="0"/>
              </a:rPr>
              <a:t>   TOOLS * MELLER  TOOLS * MELLER   TOOLS * MELLER   TOOLS *MELLER   TOOLS * MELLER  TOOLS * MELLER   TOOLS * MELLER   TOOLS * MELLER  TOOLS * MELLER  TOOLS  * MELLER</a:t>
            </a:r>
          </a:p>
        </p:txBody>
      </p:sp>
      <p:sp>
        <p:nvSpPr>
          <p:cNvPr id="12" name="Rechteck 11"/>
          <p:cNvSpPr/>
          <p:nvPr userDrawn="1"/>
        </p:nvSpPr>
        <p:spPr>
          <a:xfrm>
            <a:off x="1421727" y="2470544"/>
            <a:ext cx="2771514" cy="700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ln>
                  <a:solidFill>
                    <a:schemeClr val="tx1"/>
                  </a:solidFill>
                </a:ln>
                <a:solidFill>
                  <a:schemeClr val="accent6">
                    <a:lumMod val="75000"/>
                  </a:schemeClr>
                </a:solidFill>
                <a:latin typeface="DIN Engschrift Std" pitchFamily="50" charset="0"/>
              </a:rPr>
              <a:t>PATENTS</a:t>
            </a:r>
          </a:p>
        </p:txBody>
      </p:sp>
      <p:sp>
        <p:nvSpPr>
          <p:cNvPr id="13" name="Rechteck 12"/>
          <p:cNvSpPr/>
          <p:nvPr userDrawn="1"/>
        </p:nvSpPr>
        <p:spPr>
          <a:xfrm>
            <a:off x="1476002" y="4627296"/>
            <a:ext cx="2771514" cy="700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ln>
                  <a:solidFill>
                    <a:schemeClr val="tx1"/>
                  </a:solidFill>
                </a:ln>
                <a:solidFill>
                  <a:schemeClr val="accent6">
                    <a:lumMod val="75000"/>
                  </a:schemeClr>
                </a:solidFill>
                <a:latin typeface="DIN Engschrift Std" pitchFamily="50" charset="0"/>
              </a:rPr>
              <a:t>INNOVATIONS</a:t>
            </a:r>
          </a:p>
        </p:txBody>
      </p:sp>
      <p:sp>
        <p:nvSpPr>
          <p:cNvPr id="14" name="Rechteck 13"/>
          <p:cNvSpPr/>
          <p:nvPr userDrawn="1"/>
        </p:nvSpPr>
        <p:spPr>
          <a:xfrm>
            <a:off x="910618" y="3527820"/>
            <a:ext cx="3830295" cy="700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999" dirty="0">
                <a:ln>
                  <a:solidFill>
                    <a:schemeClr val="tx1"/>
                  </a:solidFill>
                </a:ln>
                <a:solidFill>
                  <a:schemeClr val="accent6">
                    <a:lumMod val="75000"/>
                  </a:schemeClr>
                </a:solidFill>
                <a:latin typeface="DIN Engschrift Std" pitchFamily="50" charset="0"/>
              </a:rPr>
              <a:t>SPECIAL</a:t>
            </a:r>
            <a:r>
              <a:rPr lang="de-DE" sz="3999" baseline="0" dirty="0">
                <a:ln>
                  <a:solidFill>
                    <a:schemeClr val="tx1"/>
                  </a:solidFill>
                </a:ln>
                <a:solidFill>
                  <a:schemeClr val="accent6">
                    <a:lumMod val="75000"/>
                  </a:schemeClr>
                </a:solidFill>
                <a:latin typeface="DIN Engschrift Std" pitchFamily="50" charset="0"/>
              </a:rPr>
              <a:t> SOLUTIONS</a:t>
            </a:r>
            <a:endParaRPr lang="de-DE" sz="3999" dirty="0">
              <a:ln>
                <a:solidFill>
                  <a:schemeClr val="tx1"/>
                </a:solidFill>
              </a:ln>
              <a:solidFill>
                <a:schemeClr val="accent6">
                  <a:lumMod val="75000"/>
                </a:schemeClr>
              </a:solidFill>
              <a:latin typeface="DIN Engschrift Std" pitchFamily="50" charset="0"/>
            </a:endParaRPr>
          </a:p>
        </p:txBody>
      </p:sp>
      <p:sp>
        <p:nvSpPr>
          <p:cNvPr id="15" name="Rechteck 14">
            <a:extLst>
              <a:ext uri="{FF2B5EF4-FFF2-40B4-BE49-F238E27FC236}">
                <a16:creationId xmlns:a16="http://schemas.microsoft.com/office/drawing/2014/main" id="{4C11F576-FDFB-45F3-9341-85471CD3E4FB}"/>
              </a:ext>
            </a:extLst>
          </p:cNvPr>
          <p:cNvSpPr/>
          <p:nvPr userDrawn="1"/>
        </p:nvSpPr>
        <p:spPr>
          <a:xfrm>
            <a:off x="-611631" y="6438940"/>
            <a:ext cx="6766281" cy="361307"/>
          </a:xfrm>
          <a:prstGeom prst="rect">
            <a:avLst/>
          </a:prstGeom>
        </p:spPr>
        <p:txBody>
          <a:bodyPr wrap="square">
            <a:spAutoFit/>
          </a:bodyPr>
          <a:lstStyle/>
          <a:p>
            <a:pPr algn="ctr">
              <a:lnSpc>
                <a:spcPct val="150000"/>
              </a:lnSpc>
            </a:pPr>
            <a:r>
              <a:rPr lang="de-DE" sz="1300" spc="120" baseline="0" dirty="0">
                <a:solidFill>
                  <a:schemeClr val="accent6">
                    <a:lumMod val="75000"/>
                  </a:schemeClr>
                </a:solidFill>
                <a:latin typeface="DIN Engschrift Std" pitchFamily="50" charset="0"/>
              </a:rPr>
              <a:t>GERMAN QUALITY TOOLS – NO COMPROMISE – JUST SOLUTION </a:t>
            </a:r>
          </a:p>
        </p:txBody>
      </p:sp>
    </p:spTree>
    <p:extLst>
      <p:ext uri="{BB962C8B-B14F-4D97-AF65-F5344CB8AC3E}">
        <p14:creationId xmlns:p14="http://schemas.microsoft.com/office/powerpoint/2010/main" val="273504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8C2165E-BAF3-45AF-831B-6A083BF97E3C}" type="datetimeFigureOut">
              <a:rPr lang="de-DE" smtClean="0"/>
              <a:t>12.09.2019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7BADE5-06FE-451E-BB90-BB6610F4152B}" type="slidenum">
              <a:rPr lang="de-DE" smtClean="0"/>
              <a:t>‹Nr.›</a:t>
            </a:fld>
            <a:endParaRPr lang="de-DE"/>
          </a:p>
        </p:txBody>
      </p:sp>
    </p:spTree>
    <p:extLst>
      <p:ext uri="{BB962C8B-B14F-4D97-AF65-F5344CB8AC3E}">
        <p14:creationId xmlns:p14="http://schemas.microsoft.com/office/powerpoint/2010/main" val="119143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77178" y="311384"/>
            <a:ext cx="4989195" cy="1295929"/>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277178" y="1814301"/>
            <a:ext cx="4989195" cy="513152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277178" y="7206806"/>
            <a:ext cx="1293495" cy="413977"/>
          </a:xfrm>
          <a:prstGeom prst="rect">
            <a:avLst/>
          </a:prstGeom>
        </p:spPr>
        <p:txBody>
          <a:bodyPr vert="horz" lIns="91440" tIns="45720" rIns="91440" bIns="45720" rtlCol="0" anchor="ctr"/>
          <a:lstStyle>
            <a:lvl1pPr algn="l">
              <a:defRPr sz="1200">
                <a:solidFill>
                  <a:schemeClr val="tx1">
                    <a:tint val="75000"/>
                  </a:schemeClr>
                </a:solidFill>
              </a:defRPr>
            </a:lvl1pPr>
          </a:lstStyle>
          <a:p>
            <a:fld id="{98C2165E-BAF3-45AF-831B-6A083BF97E3C}" type="datetimeFigureOut">
              <a:rPr lang="de-DE" smtClean="0"/>
              <a:t>12.09.2019</a:t>
            </a:fld>
            <a:endParaRPr lang="de-DE"/>
          </a:p>
        </p:txBody>
      </p:sp>
      <p:sp>
        <p:nvSpPr>
          <p:cNvPr id="5" name="Fußzeilenplatzhalter 4"/>
          <p:cNvSpPr>
            <a:spLocks noGrp="1"/>
          </p:cNvSpPr>
          <p:nvPr>
            <p:ph type="ftr" sz="quarter" idx="3"/>
          </p:nvPr>
        </p:nvSpPr>
        <p:spPr>
          <a:xfrm>
            <a:off x="1894047" y="7206806"/>
            <a:ext cx="1755457" cy="41397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3972877" y="7206806"/>
            <a:ext cx="1293495" cy="413977"/>
          </a:xfrm>
          <a:prstGeom prst="rect">
            <a:avLst/>
          </a:prstGeom>
        </p:spPr>
        <p:txBody>
          <a:bodyPr vert="horz" lIns="91440" tIns="45720" rIns="91440" bIns="45720" rtlCol="0" anchor="ctr"/>
          <a:lstStyle>
            <a:lvl1pPr algn="r">
              <a:defRPr sz="1200">
                <a:solidFill>
                  <a:schemeClr val="tx1">
                    <a:tint val="75000"/>
                  </a:schemeClr>
                </a:solidFill>
              </a:defRPr>
            </a:lvl1pPr>
          </a:lstStyle>
          <a:p>
            <a:fld id="{027BADE5-06FE-451E-BB90-BB6610F4152B}" type="slidenum">
              <a:rPr lang="de-DE" smtClean="0"/>
              <a:t>‹Nr.›</a:t>
            </a:fld>
            <a:endParaRPr lang="de-DE"/>
          </a:p>
        </p:txBody>
      </p:sp>
    </p:spTree>
    <p:extLst>
      <p:ext uri="{BB962C8B-B14F-4D97-AF65-F5344CB8AC3E}">
        <p14:creationId xmlns:p14="http://schemas.microsoft.com/office/powerpoint/2010/main" val="38764144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65" r:id="rId6"/>
    <p:sldLayoutId id="2147483666" r:id="rId7"/>
    <p:sldLayoutId id="2147483663"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61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8660" y="216431"/>
            <a:ext cx="724670" cy="307689"/>
          </a:xfrm>
          <a:prstGeom prst="rect">
            <a:avLst/>
          </a:prstGeom>
        </p:spPr>
        <p:txBody>
          <a:bodyPr wrap="none">
            <a:spAutoFit/>
          </a:bodyPr>
          <a:lstStyle/>
          <a:p>
            <a:r>
              <a:rPr lang="de-DE" sz="1400" b="1" dirty="0">
                <a:solidFill>
                  <a:schemeClr val="accent6">
                    <a:lumMod val="75000"/>
                  </a:schemeClr>
                </a:solidFill>
                <a:latin typeface="DIN Engschrift Std" pitchFamily="50" charset="0"/>
              </a:rPr>
              <a:t>REJ-IT</a:t>
            </a:r>
            <a:r>
              <a:rPr lang="de-DE" sz="14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4" name="Rechteck 3"/>
          <p:cNvSpPr/>
          <p:nvPr/>
        </p:nvSpPr>
        <p:spPr>
          <a:xfrm>
            <a:off x="1476003" y="216258"/>
            <a:ext cx="2662792" cy="830759"/>
          </a:xfrm>
          <a:prstGeom prst="rect">
            <a:avLst/>
          </a:prstGeom>
        </p:spPr>
        <p:txBody>
          <a:bodyPr wrap="square">
            <a:spAutoFit/>
          </a:bodyPr>
          <a:lstStyle/>
          <a:p>
            <a:pPr algn="ctr"/>
            <a:r>
              <a:rPr lang="de-DE" sz="1600" b="1" dirty="0">
                <a:solidFill>
                  <a:schemeClr val="accent6">
                    <a:lumMod val="75000"/>
                  </a:schemeClr>
                </a:solidFill>
                <a:latin typeface="DIN Mittelschrift Std" pitchFamily="50" charset="0"/>
              </a:rPr>
              <a:t>HIGH-END PRFESSIONAL UNIVERSAL </a:t>
            </a:r>
          </a:p>
          <a:p>
            <a:pPr algn="ctr"/>
            <a:r>
              <a:rPr lang="de-DE" sz="1600" b="1" dirty="0">
                <a:solidFill>
                  <a:schemeClr val="accent6">
                    <a:lumMod val="75000"/>
                  </a:schemeClr>
                </a:solidFill>
                <a:latin typeface="DIN Mittelschrift Std" pitchFamily="50" charset="0"/>
              </a:rPr>
              <a:t>EXTENDER </a:t>
            </a:r>
          </a:p>
        </p:txBody>
      </p:sp>
      <p:pic>
        <p:nvPicPr>
          <p:cNvPr id="5" name="Grafik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5903444">
            <a:off x="-1195444" y="2079646"/>
            <a:ext cx="4119948" cy="1595470"/>
          </a:xfrm>
          <a:prstGeom prst="rect">
            <a:avLst/>
          </a:prstGeom>
        </p:spPr>
      </p:pic>
      <p:sp>
        <p:nvSpPr>
          <p:cNvPr id="3" name="Rechteck 2"/>
          <p:cNvSpPr/>
          <p:nvPr/>
        </p:nvSpPr>
        <p:spPr>
          <a:xfrm>
            <a:off x="1547557" y="1409486"/>
            <a:ext cx="3598969" cy="3230729"/>
          </a:xfrm>
          <a:prstGeom prst="rect">
            <a:avLst/>
          </a:prstGeom>
        </p:spPr>
        <p:txBody>
          <a:bodyPr>
            <a:spAutoFit/>
          </a:bodyPr>
          <a:lstStyle/>
          <a:p>
            <a:pPr algn="just"/>
            <a:r>
              <a:rPr lang="en-GB" sz="1200" dirty="0">
                <a:latin typeface="DIN Mittelschrift Std" pitchFamily="50" charset="0"/>
              </a:rPr>
              <a:t>Universal professional extender enables you to release of stubborn bolts in hard to reach areas. It fits any wrench, offset ring spanner etc. </a:t>
            </a:r>
          </a:p>
          <a:p>
            <a:pPr algn="just"/>
            <a:endParaRPr lang="en-GB" sz="1200" dirty="0">
              <a:latin typeface="DIN Mittelschrift Std" pitchFamily="50" charset="0"/>
            </a:endParaRPr>
          </a:p>
          <a:p>
            <a:pPr algn="just"/>
            <a:r>
              <a:rPr lang="en-GB" sz="1200" dirty="0">
                <a:latin typeface="DIN Mittelschrift Std" pitchFamily="50" charset="0"/>
              </a:rPr>
              <a:t>Also suitable for extended pin keys like</a:t>
            </a:r>
          </a:p>
          <a:p>
            <a:pPr algn="just"/>
            <a:endParaRPr lang="en-GB" sz="1200" dirty="0">
              <a:latin typeface="DIN Mittelschrift Std" pitchFamily="50" charset="0"/>
            </a:endParaRPr>
          </a:p>
          <a:p>
            <a:pPr marL="171399" indent="-171399">
              <a:buFont typeface="Arial" panose="020B0604020202020204" pitchFamily="34" charset="0"/>
              <a:buChar char="•"/>
            </a:pPr>
            <a:r>
              <a:rPr lang="en-GB" sz="1200" dirty="0">
                <a:latin typeface="DIN Mittelschrift Std" pitchFamily="50" charset="0"/>
              </a:rPr>
              <a:t>scavengers of hexagon,</a:t>
            </a:r>
          </a:p>
          <a:p>
            <a:pPr marL="171399" indent="-171399">
              <a:buFont typeface="Arial" panose="020B0604020202020204" pitchFamily="34" charset="0"/>
              <a:buChar char="•"/>
            </a:pPr>
            <a:r>
              <a:rPr lang="en-GB" sz="1200" dirty="0">
                <a:latin typeface="DIN Mittelschrift Std" pitchFamily="50" charset="0"/>
              </a:rPr>
              <a:t>internal hexagon,</a:t>
            </a:r>
          </a:p>
          <a:p>
            <a:pPr marL="171399" indent="-171399">
              <a:buFont typeface="Arial" panose="020B0604020202020204" pitchFamily="34" charset="0"/>
              <a:buChar char="•"/>
            </a:pPr>
            <a:r>
              <a:rPr lang="en-GB" sz="1200" dirty="0">
                <a:latin typeface="DIN Mittelschrift Std" pitchFamily="50" charset="0"/>
              </a:rPr>
              <a:t>TX,</a:t>
            </a:r>
          </a:p>
          <a:p>
            <a:pPr marL="171399" indent="-171399">
              <a:buFont typeface="Arial" panose="020B0604020202020204" pitchFamily="34" charset="0"/>
              <a:buChar char="•"/>
            </a:pPr>
            <a:r>
              <a:rPr lang="en-GB" sz="1200" dirty="0">
                <a:latin typeface="DIN Mittelschrift Std" pitchFamily="50" charset="0"/>
              </a:rPr>
              <a:t>XZN,</a:t>
            </a:r>
          </a:p>
          <a:p>
            <a:pPr marL="171399" indent="-171399">
              <a:buFont typeface="Arial" panose="020B0604020202020204" pitchFamily="34" charset="0"/>
              <a:buChar char="•"/>
            </a:pPr>
            <a:r>
              <a:rPr lang="en-GB" sz="1200" dirty="0" err="1">
                <a:latin typeface="DIN Mittelschrift Std" pitchFamily="50" charset="0"/>
              </a:rPr>
              <a:t>Ribe</a:t>
            </a:r>
            <a:endParaRPr lang="en-GB" sz="1200" dirty="0">
              <a:latin typeface="DIN Mittelschrift Std" pitchFamily="50" charset="0"/>
            </a:endParaRPr>
          </a:p>
          <a:p>
            <a:pPr marL="171399" indent="-171399">
              <a:buFont typeface="Arial" panose="020B0604020202020204" pitchFamily="34" charset="0"/>
              <a:buChar char="•"/>
            </a:pPr>
            <a:r>
              <a:rPr lang="en-GB" sz="1200" dirty="0">
                <a:latin typeface="DIN Mittelschrift Std" pitchFamily="50" charset="0"/>
              </a:rPr>
              <a:t>etc.</a:t>
            </a:r>
          </a:p>
          <a:p>
            <a:pPr algn="just"/>
            <a:endParaRPr lang="en-GB" sz="1200" dirty="0">
              <a:latin typeface="DIN Mittelschrift Std" pitchFamily="50" charset="0"/>
            </a:endParaRPr>
          </a:p>
          <a:p>
            <a:pPr algn="just"/>
            <a:r>
              <a:rPr lang="en-GB" sz="1200" dirty="0">
                <a:latin typeface="DIN Mittelschrift Std" pitchFamily="50" charset="0"/>
              </a:rPr>
              <a:t>Available in 340mm (car version) and 530mm (truck version).</a:t>
            </a:r>
          </a:p>
          <a:p>
            <a:pPr algn="just"/>
            <a:endParaRPr lang="en-GB" sz="1200" dirty="0">
              <a:latin typeface="DIN Mittelschrift Std" pitchFamily="50" charset="0"/>
            </a:endParaRPr>
          </a:p>
          <a:p>
            <a:pPr algn="just"/>
            <a:r>
              <a:rPr lang="en-GB" sz="1200" b="1" dirty="0">
                <a:latin typeface="DIN Mittelschrift Std" pitchFamily="50" charset="0"/>
              </a:rPr>
              <a:t>Universal, robust and secure with great leverage!</a:t>
            </a:r>
          </a:p>
        </p:txBody>
      </p:sp>
      <p:graphicFrame>
        <p:nvGraphicFramePr>
          <p:cNvPr id="6" name="Tabelle 5"/>
          <p:cNvGraphicFramePr>
            <a:graphicFrameLocks noGrp="1"/>
          </p:cNvGraphicFramePr>
          <p:nvPr>
            <p:extLst>
              <p:ext uri="{D42A27DB-BD31-4B8C-83A1-F6EECF244321}">
                <p14:modId xmlns:p14="http://schemas.microsoft.com/office/powerpoint/2010/main" val="1230828506"/>
              </p:ext>
            </p:extLst>
          </p:nvPr>
        </p:nvGraphicFramePr>
        <p:xfrm>
          <a:off x="467866" y="4967598"/>
          <a:ext cx="4678659" cy="1238158"/>
        </p:xfrm>
        <a:graphic>
          <a:graphicData uri="http://schemas.openxmlformats.org/drawingml/2006/table">
            <a:tbl>
              <a:tblPr/>
              <a:tblGrid>
                <a:gridCol w="892490">
                  <a:extLst>
                    <a:ext uri="{9D8B030D-6E8A-4147-A177-3AD203B41FA5}">
                      <a16:colId xmlns:a16="http://schemas.microsoft.com/office/drawing/2014/main" val="20000"/>
                    </a:ext>
                  </a:extLst>
                </a:gridCol>
                <a:gridCol w="1407387">
                  <a:extLst>
                    <a:ext uri="{9D8B030D-6E8A-4147-A177-3AD203B41FA5}">
                      <a16:colId xmlns:a16="http://schemas.microsoft.com/office/drawing/2014/main" val="20001"/>
                    </a:ext>
                  </a:extLst>
                </a:gridCol>
                <a:gridCol w="1189391">
                  <a:extLst>
                    <a:ext uri="{9D8B030D-6E8A-4147-A177-3AD203B41FA5}">
                      <a16:colId xmlns:a16="http://schemas.microsoft.com/office/drawing/2014/main" val="20002"/>
                    </a:ext>
                  </a:extLst>
                </a:gridCol>
                <a:gridCol w="1189391">
                  <a:extLst>
                    <a:ext uri="{9D8B030D-6E8A-4147-A177-3AD203B41FA5}">
                      <a16:colId xmlns:a16="http://schemas.microsoft.com/office/drawing/2014/main" val="20003"/>
                    </a:ext>
                  </a:extLst>
                </a:gridCol>
              </a:tblGrid>
              <a:tr h="388724">
                <a:tc>
                  <a:txBody>
                    <a:bodyPr/>
                    <a:lstStyle/>
                    <a:p>
                      <a:pPr algn="ctr" fontAlgn="ctr" latinLnBrk="1"/>
                      <a:r>
                        <a:rPr lang="en-GB" sz="1100" b="0" noProof="0" dirty="0" err="1">
                          <a:solidFill>
                            <a:schemeClr val="bg1"/>
                          </a:solidFill>
                          <a:effectLst/>
                          <a:latin typeface="DIN Mittelschrift Std" pitchFamily="50" charset="0"/>
                        </a:rPr>
                        <a:t>Cat.No</a:t>
                      </a:r>
                      <a:endParaRPr lang="en-GB" sz="1100" b="0" noProof="0" dirty="0">
                        <a:solidFill>
                          <a:schemeClr val="bg1"/>
                        </a:solidFill>
                        <a:effectLst/>
                        <a:latin typeface="DIN Mittelschrift Std" pitchFamily="50" charset="0"/>
                      </a:endParaRP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en-GB" sz="1100" b="0" noProof="0" dirty="0">
                          <a:solidFill>
                            <a:schemeClr val="bg1"/>
                          </a:solidFill>
                          <a:effectLst/>
                          <a:latin typeface="DIN Mittelschrift Std" pitchFamily="50" charset="0"/>
                        </a:rPr>
                        <a:t>Name</a:t>
                      </a: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en-GB" sz="1100" b="0" noProof="0" dirty="0">
                          <a:solidFill>
                            <a:schemeClr val="bg1"/>
                          </a:solidFill>
                          <a:effectLst/>
                          <a:latin typeface="DIN Mittelschrift Std" pitchFamily="50" charset="0"/>
                        </a:rPr>
                        <a:t>Length</a:t>
                      </a: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en-GB" sz="1100" noProof="0" dirty="0">
                          <a:solidFill>
                            <a:schemeClr val="bg1"/>
                          </a:solidFill>
                          <a:effectLst/>
                          <a:latin typeface="DIN Mittelschrift Std" pitchFamily="50" charset="0"/>
                        </a:rPr>
                        <a:t>Square Socket Size</a:t>
                      </a: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24717">
                <a:tc>
                  <a:txBody>
                    <a:bodyPr/>
                    <a:lstStyle/>
                    <a:p>
                      <a:pPr algn="ctr" fontAlgn="ctr" latinLnBrk="1"/>
                      <a:r>
                        <a:rPr lang="en-GB" sz="1200" noProof="0">
                          <a:effectLst/>
                          <a:latin typeface="DIN Mittelschrift Std" pitchFamily="50" charset="0"/>
                        </a:rPr>
                        <a:t>8000</a:t>
                      </a:r>
                    </a:p>
                  </a:txBody>
                  <a:tcPr marL="5739" marR="5739" marT="5739" marB="5739"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noProof="0">
                          <a:effectLst/>
                          <a:latin typeface="DIN Mittelschrift Std" pitchFamily="50" charset="0"/>
                        </a:rPr>
                        <a:t>UNI-Ex small/ </a:t>
                      </a:r>
                    </a:p>
                    <a:p>
                      <a:pPr algn="ctr" fontAlgn="ctr" latinLnBrk="1"/>
                      <a:r>
                        <a:rPr lang="en-GB" sz="1200" noProof="0">
                          <a:effectLst/>
                          <a:latin typeface="DIN Mittelschrift Std" pitchFamily="50" charset="0"/>
                        </a:rPr>
                        <a:t>car version</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noProof="0">
                          <a:effectLst/>
                          <a:latin typeface="DIN Mittelschrift Std" pitchFamily="50" charset="0"/>
                        </a:rPr>
                        <a:t>340mm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baseline="30000" noProof="0">
                          <a:effectLst/>
                          <a:latin typeface="DIN Mittelschrift Std" pitchFamily="50" charset="0"/>
                        </a:rPr>
                        <a:t>1</a:t>
                      </a:r>
                      <a:r>
                        <a:rPr lang="en-GB" sz="1200" noProof="0">
                          <a:effectLst/>
                          <a:latin typeface="DIN Mittelschrift Std" pitchFamily="50" charset="0"/>
                        </a:rPr>
                        <a:t>/</a:t>
                      </a:r>
                      <a:r>
                        <a:rPr lang="en-GB" sz="1200" baseline="-25000" noProof="0">
                          <a:effectLst/>
                          <a:latin typeface="DIN Mittelschrift Std" pitchFamily="50" charset="0"/>
                        </a:rPr>
                        <a:t>2</a:t>
                      </a:r>
                      <a:r>
                        <a:rPr lang="en-GB" sz="1200" noProof="0">
                          <a:effectLst/>
                          <a:latin typeface="DIN Mittelschrift Std" pitchFamily="50" charset="0"/>
                        </a:rPr>
                        <a:t>"</a:t>
                      </a:r>
                    </a:p>
                  </a:txBody>
                  <a:tcPr marL="5739" marR="5739" marT="5739" marB="5739"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4717">
                <a:tc>
                  <a:txBody>
                    <a:bodyPr/>
                    <a:lstStyle/>
                    <a:p>
                      <a:pPr algn="ctr" fontAlgn="ctr" latinLnBrk="1"/>
                      <a:r>
                        <a:rPr lang="en-GB" sz="1200" noProof="0">
                          <a:effectLst/>
                          <a:latin typeface="DIN Mittelschrift Std" pitchFamily="50" charset="0"/>
                        </a:rPr>
                        <a:t>9000</a:t>
                      </a:r>
                    </a:p>
                  </a:txBody>
                  <a:tcPr marL="5739" marR="5739" marT="5739" marB="5739"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noProof="0">
                          <a:effectLst/>
                          <a:latin typeface="DIN Mittelschrift Std" pitchFamily="50" charset="0"/>
                        </a:rPr>
                        <a:t>UNI-Ex large / </a:t>
                      </a:r>
                    </a:p>
                    <a:p>
                      <a:pPr algn="ctr" fontAlgn="ctr" latinLnBrk="1"/>
                      <a:r>
                        <a:rPr lang="en-GB" sz="1200" noProof="0">
                          <a:effectLst/>
                          <a:latin typeface="DIN Mittelschrift Std" pitchFamily="50" charset="0"/>
                        </a:rPr>
                        <a:t>truck version</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noProof="0">
                          <a:effectLst/>
                          <a:latin typeface="DIN Mittelschrift Std" pitchFamily="50" charset="0"/>
                        </a:rPr>
                        <a:t>540mm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noProof="0" dirty="0">
                          <a:effectLst/>
                          <a:latin typeface="DIN Mittelschrift Std" pitchFamily="50" charset="0"/>
                        </a:rPr>
                        <a:t>1"</a:t>
                      </a:r>
                    </a:p>
                  </a:txBody>
                  <a:tcPr marL="5739" marR="5739" marT="5739" marB="5739"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284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9897" y="214347"/>
            <a:ext cx="953771" cy="307689"/>
          </a:xfrm>
          <a:prstGeom prst="rect">
            <a:avLst/>
          </a:prstGeom>
        </p:spPr>
        <p:txBody>
          <a:bodyPr wrap="none">
            <a:spAutoFit/>
          </a:bodyPr>
          <a:lstStyle/>
          <a:p>
            <a:r>
              <a:rPr lang="de-DE" sz="1400" b="1" dirty="0">
                <a:solidFill>
                  <a:schemeClr val="accent6">
                    <a:lumMod val="75000"/>
                  </a:schemeClr>
                </a:solidFill>
                <a:latin typeface="DIN Engschrift Std" pitchFamily="50" charset="0"/>
              </a:rPr>
              <a:t>RATCH-IT® </a:t>
            </a:r>
          </a:p>
        </p:txBody>
      </p:sp>
      <p:sp>
        <p:nvSpPr>
          <p:cNvPr id="4" name="Rechteck 3"/>
          <p:cNvSpPr/>
          <p:nvPr/>
        </p:nvSpPr>
        <p:spPr>
          <a:xfrm>
            <a:off x="1837707" y="196429"/>
            <a:ext cx="1868136" cy="615377"/>
          </a:xfrm>
          <a:prstGeom prst="rect">
            <a:avLst/>
          </a:prstGeom>
        </p:spPr>
        <p:txBody>
          <a:bodyPr wrap="square">
            <a:spAutoFit/>
          </a:bodyPr>
          <a:lstStyle/>
          <a:p>
            <a:pPr algn="ctr"/>
            <a:r>
              <a:rPr lang="en-GB" sz="1600" b="1" dirty="0">
                <a:solidFill>
                  <a:schemeClr val="accent6">
                    <a:lumMod val="75000"/>
                  </a:schemeClr>
                </a:solidFill>
                <a:latin typeface="DIN Mittelschrift Std" pitchFamily="50" charset="0"/>
              </a:rPr>
              <a:t>RATCHET</a:t>
            </a:r>
            <a:r>
              <a:rPr lang="en-GB" sz="1798" b="1" dirty="0"/>
              <a:t> </a:t>
            </a:r>
            <a:r>
              <a:rPr lang="en-GB" sz="1600" b="1" dirty="0">
                <a:solidFill>
                  <a:schemeClr val="accent6">
                    <a:lumMod val="75000"/>
                  </a:schemeClr>
                </a:solidFill>
                <a:latin typeface="DIN Mittelschrift Std" pitchFamily="50" charset="0"/>
              </a:rPr>
              <a:t>FOR TWIST AND SWING</a:t>
            </a:r>
            <a:endParaRPr lang="de-DE" sz="1600" b="1" dirty="0">
              <a:solidFill>
                <a:schemeClr val="accent6">
                  <a:lumMod val="75000"/>
                </a:schemeClr>
              </a:solidFill>
              <a:latin typeface="DIN Mittelschrift Std" pitchFamily="50"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352214960"/>
              </p:ext>
            </p:extLst>
          </p:nvPr>
        </p:nvGraphicFramePr>
        <p:xfrm>
          <a:off x="468179" y="5018006"/>
          <a:ext cx="4678661" cy="784614"/>
        </p:xfrm>
        <a:graphic>
          <a:graphicData uri="http://schemas.openxmlformats.org/drawingml/2006/table">
            <a:tbl>
              <a:tblPr/>
              <a:tblGrid>
                <a:gridCol w="660936">
                  <a:extLst>
                    <a:ext uri="{9D8B030D-6E8A-4147-A177-3AD203B41FA5}">
                      <a16:colId xmlns:a16="http://schemas.microsoft.com/office/drawing/2014/main" val="20000"/>
                    </a:ext>
                  </a:extLst>
                </a:gridCol>
                <a:gridCol w="803545">
                  <a:extLst>
                    <a:ext uri="{9D8B030D-6E8A-4147-A177-3AD203B41FA5}">
                      <a16:colId xmlns:a16="http://schemas.microsoft.com/office/drawing/2014/main" val="20001"/>
                    </a:ext>
                  </a:extLst>
                </a:gridCol>
                <a:gridCol w="803545">
                  <a:extLst>
                    <a:ext uri="{9D8B030D-6E8A-4147-A177-3AD203B41FA5}">
                      <a16:colId xmlns:a16="http://schemas.microsoft.com/office/drawing/2014/main" val="20002"/>
                    </a:ext>
                  </a:extLst>
                </a:gridCol>
                <a:gridCol w="803545">
                  <a:extLst>
                    <a:ext uri="{9D8B030D-6E8A-4147-A177-3AD203B41FA5}">
                      <a16:colId xmlns:a16="http://schemas.microsoft.com/office/drawing/2014/main" val="20003"/>
                    </a:ext>
                  </a:extLst>
                </a:gridCol>
                <a:gridCol w="803545">
                  <a:extLst>
                    <a:ext uri="{9D8B030D-6E8A-4147-A177-3AD203B41FA5}">
                      <a16:colId xmlns:a16="http://schemas.microsoft.com/office/drawing/2014/main" val="20004"/>
                    </a:ext>
                  </a:extLst>
                </a:gridCol>
                <a:gridCol w="803545">
                  <a:extLst>
                    <a:ext uri="{9D8B030D-6E8A-4147-A177-3AD203B41FA5}">
                      <a16:colId xmlns:a16="http://schemas.microsoft.com/office/drawing/2014/main" val="20005"/>
                    </a:ext>
                  </a:extLst>
                </a:gridCol>
              </a:tblGrid>
              <a:tr h="359897">
                <a:tc>
                  <a:txBody>
                    <a:bodyPr/>
                    <a:lstStyle/>
                    <a:p>
                      <a:pPr algn="ctr" fontAlgn="ctr" latinLnBrk="1"/>
                      <a:r>
                        <a:rPr lang="de-DE" sz="1100" b="0" dirty="0">
                          <a:solidFill>
                            <a:schemeClr val="bg1"/>
                          </a:solidFill>
                          <a:effectLst/>
                          <a:latin typeface="DIN Mittelschrift Std" pitchFamily="50" charset="0"/>
                        </a:rPr>
                        <a:t>Cat. </a:t>
                      </a:r>
                      <a:r>
                        <a:rPr lang="de-DE" sz="1100" b="0" dirty="0" err="1">
                          <a:solidFill>
                            <a:schemeClr val="bg1"/>
                          </a:solidFill>
                          <a:effectLst/>
                          <a:latin typeface="DIN Mittelschrift Std" pitchFamily="50" charset="0"/>
                        </a:rPr>
                        <a:t>No</a:t>
                      </a:r>
                      <a:endParaRPr lang="de-DE" sz="1100" b="0" dirty="0">
                        <a:solidFill>
                          <a:schemeClr val="bg1"/>
                        </a:solidFill>
                        <a:effectLst/>
                        <a:latin typeface="DIN Mittelschrift Std" pitchFamily="50" charset="0"/>
                      </a:endParaRPr>
                    </a:p>
                  </a:txBody>
                  <a:tcPr marL="5868" marR="5868" marT="5868" marB="5868"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Name</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Size</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err="1">
                          <a:solidFill>
                            <a:schemeClr val="bg1"/>
                          </a:solidFill>
                          <a:effectLst/>
                          <a:latin typeface="DIN Mittelschrift Std" pitchFamily="50" charset="0"/>
                        </a:rPr>
                        <a:t>Length</a:t>
                      </a:r>
                      <a:r>
                        <a:rPr lang="de-DE" sz="1100" b="0" dirty="0">
                          <a:solidFill>
                            <a:schemeClr val="bg1"/>
                          </a:solidFill>
                          <a:effectLst/>
                          <a:latin typeface="DIN Mittelschrift Std" pitchFamily="50" charset="0"/>
                        </a:rPr>
                        <a:t> </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Torque</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Material</a:t>
                      </a:r>
                    </a:p>
                  </a:txBody>
                  <a:tcPr marL="5868" marR="5868" marT="5868" marB="5868"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24717">
                <a:tc>
                  <a:txBody>
                    <a:bodyPr/>
                    <a:lstStyle/>
                    <a:p>
                      <a:pPr algn="ctr" fontAlgn="ctr" latinLnBrk="1"/>
                      <a:r>
                        <a:rPr lang="de-DE" sz="1200" b="0" dirty="0">
                          <a:effectLst/>
                          <a:latin typeface="DIN Mittelschrift Std" pitchFamily="50" charset="0"/>
                        </a:rPr>
                        <a:t>530 200</a:t>
                      </a:r>
                    </a:p>
                  </a:txBody>
                  <a:tcPr marL="5739" marR="5739" marT="5739" marB="5739"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noFill/>
                  </a:tcPr>
                </a:tc>
                <a:tc>
                  <a:txBody>
                    <a:bodyPr/>
                    <a:lstStyle/>
                    <a:p>
                      <a:pPr algn="ctr" fontAlgn="ctr" latinLnBrk="1"/>
                      <a:r>
                        <a:rPr lang="de-DE" sz="1200" b="0" dirty="0" err="1">
                          <a:effectLst/>
                          <a:latin typeface="DIN Mittelschrift Std" pitchFamily="50" charset="0"/>
                        </a:rPr>
                        <a:t>Ratch-it</a:t>
                      </a:r>
                      <a:r>
                        <a:rPr lang="de-DE" sz="1200" b="0" dirty="0">
                          <a:effectLst/>
                          <a:latin typeface="DIN Mittelschrift Std" pitchFamily="50" charset="0"/>
                        </a:rPr>
                        <a:t> </a:t>
                      </a:r>
                    </a:p>
                    <a:p>
                      <a:pPr algn="ctr" fontAlgn="ctr" latinLnBrk="1"/>
                      <a:r>
                        <a:rPr lang="de-DE" sz="1200" b="0" dirty="0" err="1">
                          <a:effectLst/>
                          <a:latin typeface="DIN Mittelschrift Std" pitchFamily="50" charset="0"/>
                        </a:rPr>
                        <a:t>big</a:t>
                      </a:r>
                      <a:endParaRPr lang="de-DE" sz="1200" b="0" dirty="0">
                        <a:effectLst/>
                        <a:latin typeface="DIN Mittelschrift Std" pitchFamily="50" charset="0"/>
                      </a:endParaRP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noFill/>
                  </a:tcPr>
                </a:tc>
                <a:tc>
                  <a:txBody>
                    <a:bodyPr/>
                    <a:lstStyle/>
                    <a:p>
                      <a:pPr algn="ctr" fontAlgn="ctr" latinLnBrk="1"/>
                      <a:r>
                        <a:rPr lang="de-DE" sz="1200" b="0" dirty="0">
                          <a:effectLst/>
                          <a:latin typeface="DIN Mittelschrift Std" pitchFamily="50" charset="0"/>
                        </a:rPr>
                        <a:t>1/2" DR</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noFill/>
                  </a:tcPr>
                </a:tc>
                <a:tc>
                  <a:txBody>
                    <a:bodyPr/>
                    <a:lstStyle/>
                    <a:p>
                      <a:pPr algn="ctr" fontAlgn="ctr" latinLnBrk="1"/>
                      <a:r>
                        <a:rPr lang="de-DE" sz="1200" b="0" dirty="0">
                          <a:effectLst/>
                          <a:latin typeface="DIN Mittelschrift Std" pitchFamily="50" charset="0"/>
                        </a:rPr>
                        <a:t>350 NM</a:t>
                      </a:r>
                      <a:br>
                        <a:rPr lang="de-DE" sz="1200" b="0" dirty="0">
                          <a:effectLst/>
                          <a:latin typeface="DIN Mittelschrift Std" pitchFamily="50" charset="0"/>
                        </a:rPr>
                      </a:br>
                      <a:r>
                        <a:rPr lang="de-DE" sz="1200" b="0" dirty="0">
                          <a:effectLst/>
                          <a:latin typeface="DIN Mittelschrift Std" pitchFamily="50" charset="0"/>
                        </a:rPr>
                        <a:t> </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noFill/>
                  </a:tcPr>
                </a:tc>
                <a:tc>
                  <a:txBody>
                    <a:bodyPr/>
                    <a:lstStyle/>
                    <a:p>
                      <a:pPr algn="ctr" fontAlgn="ctr" latinLnBrk="1"/>
                      <a:r>
                        <a:rPr lang="de-DE" sz="1200" b="0" dirty="0">
                          <a:effectLst/>
                          <a:latin typeface="DIN Mittelschrift Std" pitchFamily="50" charset="0"/>
                        </a:rPr>
                        <a:t>Chrom </a:t>
                      </a:r>
                    </a:p>
                    <a:p>
                      <a:pPr algn="ctr" fontAlgn="ctr" latinLnBrk="1"/>
                      <a:r>
                        <a:rPr lang="de-DE" sz="1200" b="0" dirty="0">
                          <a:effectLst/>
                          <a:latin typeface="DIN Mittelschrift Std" pitchFamily="50" charset="0"/>
                        </a:rPr>
                        <a:t>Vanadium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noFill/>
                  </a:tcPr>
                </a:tc>
                <a:tc>
                  <a:txBody>
                    <a:bodyPr/>
                    <a:lstStyle/>
                    <a:p>
                      <a:pPr algn="ctr" fontAlgn="ctr" latinLnBrk="1"/>
                      <a:r>
                        <a:rPr lang="de-DE" sz="1200" b="0" dirty="0">
                          <a:effectLst/>
                          <a:latin typeface="DIN Mittelschrift Std" pitchFamily="50" charset="0"/>
                        </a:rPr>
                        <a:t>Einzeln /</a:t>
                      </a:r>
                    </a:p>
                    <a:p>
                      <a:pPr algn="ctr" fontAlgn="ctr" latinLnBrk="1"/>
                      <a:r>
                        <a:rPr lang="de-DE" sz="1200" b="0" dirty="0">
                          <a:effectLst/>
                          <a:latin typeface="DIN Mittelschrift Std" pitchFamily="50" charset="0"/>
                        </a:rPr>
                        <a:t>Sets</a:t>
                      </a:r>
                    </a:p>
                  </a:txBody>
                  <a:tcPr marL="5739" marR="5739" marT="5739" marB="5739"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277734" y="3398997"/>
            <a:ext cx="184678" cy="64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4" tIns="45707" rIns="91414" bIns="45707" numCol="1" anchor="ctr" anchorCtr="0" compatLnSpc="1">
            <a:prstTxWarp prst="textNoShape">
              <a:avLst/>
            </a:prstTxWarp>
            <a:spAutoFit/>
          </a:bodyPr>
          <a:lstStyle/>
          <a:p>
            <a:pPr fontAlgn="base">
              <a:spcBef>
                <a:spcPct val="0"/>
              </a:spcBef>
              <a:spcAft>
                <a:spcPct val="0"/>
              </a:spcAft>
            </a:pPr>
            <a:br>
              <a:rPr lang="de-DE" altLang="de-DE">
                <a:latin typeface="Arial" pitchFamily="34" charset="0"/>
                <a:cs typeface="Arial" pitchFamily="34" charset="0"/>
              </a:rPr>
            </a:br>
            <a:endParaRPr lang="de-DE" altLang="de-DE">
              <a:latin typeface="Arial" pitchFamily="34" charset="0"/>
              <a:cs typeface="Arial" pitchFamily="34" charset="0"/>
            </a:endParaRPr>
          </a:p>
        </p:txBody>
      </p:sp>
      <p:pic>
        <p:nvPicPr>
          <p:cNvPr id="7" name="Grafik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582526">
            <a:off x="3364564" y="1838094"/>
            <a:ext cx="1949574" cy="2254845"/>
          </a:xfrm>
          <a:prstGeom prst="rect">
            <a:avLst/>
          </a:prstGeom>
        </p:spPr>
      </p:pic>
      <p:sp>
        <p:nvSpPr>
          <p:cNvPr id="3" name="Rechteck 2"/>
          <p:cNvSpPr/>
          <p:nvPr/>
        </p:nvSpPr>
        <p:spPr>
          <a:xfrm>
            <a:off x="313529" y="1476210"/>
            <a:ext cx="3070453" cy="1938437"/>
          </a:xfrm>
          <a:prstGeom prst="rect">
            <a:avLst/>
          </a:prstGeom>
        </p:spPr>
        <p:txBody>
          <a:bodyPr wrap="square">
            <a:spAutoFit/>
          </a:bodyPr>
          <a:lstStyle/>
          <a:p>
            <a:pPr algn="just"/>
            <a:r>
              <a:rPr lang="en-GB" sz="1200" dirty="0">
                <a:latin typeface="DIN Mittelschrift Std"/>
              </a:rPr>
              <a:t>This unique ability means the ratchet is far more efficient than a conventional ratchet, spanner or other wrench having enormous benefits in tight spaces and when loose or awkward nuts &amp; bolts are found. </a:t>
            </a:r>
          </a:p>
          <a:p>
            <a:pPr algn="just"/>
            <a:endParaRPr lang="en-GB" sz="1200" dirty="0">
              <a:latin typeface="DIN Mittelschrift Std"/>
            </a:endParaRPr>
          </a:p>
          <a:p>
            <a:pPr algn="just"/>
            <a:r>
              <a:rPr lang="en-GB" sz="1200" dirty="0">
                <a:latin typeface="DIN Mittelschrift Std"/>
              </a:rPr>
              <a:t>This coupled with the relatively simple design makes for a tool that is as compact, reliable, and strong as a conventional ratchet for no extra cost.</a:t>
            </a:r>
            <a:endParaRPr lang="de-DE" sz="1000" dirty="0">
              <a:latin typeface="DIN Mittelschrift Std"/>
            </a:endParaRPr>
          </a:p>
        </p:txBody>
      </p:sp>
    </p:spTree>
    <p:extLst>
      <p:ext uri="{BB962C8B-B14F-4D97-AF65-F5344CB8AC3E}">
        <p14:creationId xmlns:p14="http://schemas.microsoft.com/office/powerpoint/2010/main" val="220098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18763" y="216258"/>
            <a:ext cx="903771" cy="523070"/>
          </a:xfrm>
          <a:prstGeom prst="rect">
            <a:avLst/>
          </a:prstGeom>
        </p:spPr>
        <p:txBody>
          <a:bodyPr wrap="none">
            <a:spAutoFit/>
          </a:bodyPr>
          <a:lstStyle/>
          <a:p>
            <a:r>
              <a:rPr lang="de-DE" sz="1400" b="1" dirty="0">
                <a:solidFill>
                  <a:schemeClr val="accent6">
                    <a:lumMod val="75000"/>
                  </a:schemeClr>
                </a:solidFill>
                <a:latin typeface="DIN Engschrift Std" pitchFamily="50" charset="0"/>
              </a:rPr>
              <a:t>RATCH-IT </a:t>
            </a:r>
          </a:p>
          <a:p>
            <a:r>
              <a:rPr lang="de-DE" sz="1400" b="1" dirty="0">
                <a:solidFill>
                  <a:schemeClr val="accent6">
                    <a:lumMod val="75000"/>
                  </a:schemeClr>
                </a:solidFill>
                <a:latin typeface="DIN Engschrift Std" pitchFamily="50" charset="0"/>
              </a:rPr>
              <a:t>PRO</a:t>
            </a:r>
            <a:r>
              <a:rPr lang="de-DE" sz="14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3" name="Rechteck 2"/>
          <p:cNvSpPr/>
          <p:nvPr/>
        </p:nvSpPr>
        <p:spPr>
          <a:xfrm>
            <a:off x="375975" y="1296241"/>
            <a:ext cx="3475610" cy="2676889"/>
          </a:xfrm>
          <a:prstGeom prst="rect">
            <a:avLst/>
          </a:prstGeom>
        </p:spPr>
        <p:txBody>
          <a:bodyPr wrap="square">
            <a:spAutoFit/>
          </a:bodyPr>
          <a:lstStyle/>
          <a:p>
            <a:pPr algn="just"/>
            <a:r>
              <a:rPr lang="en-GB" sz="1200" dirty="0">
                <a:latin typeface="DIN Mittelschrift Std"/>
              </a:rPr>
              <a:t>This unique ability means the ratchet is far more efficient than a conventional ratchet, spanner or other wrench having enormous benefits in tight spaces and when loose or awkward nuts &amp; bolts are found. Simple design makes a tool as compact, reliable, and strong as a conventional ratchet for no extra cost.</a:t>
            </a:r>
          </a:p>
          <a:p>
            <a:pPr marL="171399" indent="-171399" algn="just">
              <a:buFont typeface="Wingdings" panose="05000000000000000000" pitchFamily="2" charset="2"/>
              <a:buChar char="§"/>
            </a:pPr>
            <a:r>
              <a:rPr lang="en-GB" sz="1200" dirty="0">
                <a:latin typeface="DIN Mittelschrift Std"/>
              </a:rPr>
              <a:t>Patented Pull-Back Drive Action Drive Sockets, without swinging the handle.</a:t>
            </a:r>
          </a:p>
          <a:p>
            <a:pPr marL="171399" indent="-171399" algn="just">
              <a:buFont typeface="Wingdings" panose="05000000000000000000" pitchFamily="2" charset="2"/>
              <a:buChar char="§"/>
            </a:pPr>
            <a:r>
              <a:rPr lang="en-GB" sz="1200" dirty="0">
                <a:latin typeface="DIN Mittelschrift Std"/>
              </a:rPr>
              <a:t>48/60 Teeth Push-Through Square Drive Ratchet Mechanism</a:t>
            </a:r>
          </a:p>
          <a:p>
            <a:pPr marL="171399" indent="-171399" algn="just">
              <a:buFont typeface="Wingdings" panose="05000000000000000000" pitchFamily="2" charset="2"/>
              <a:buChar char="§"/>
            </a:pPr>
            <a:r>
              <a:rPr lang="en-GB" sz="1200" dirty="0" err="1">
                <a:latin typeface="DIN Mittelschrift Std"/>
              </a:rPr>
              <a:t>CrMo</a:t>
            </a:r>
            <a:r>
              <a:rPr lang="en-GB" sz="1200" dirty="0">
                <a:latin typeface="DIN Mittelschrift Std"/>
              </a:rPr>
              <a:t> Drive Gear and </a:t>
            </a:r>
            <a:r>
              <a:rPr lang="en-GB" sz="1200" dirty="0" err="1">
                <a:latin typeface="DIN Mittelschrift Std"/>
              </a:rPr>
              <a:t>CrV</a:t>
            </a:r>
            <a:r>
              <a:rPr lang="en-GB" sz="1200" dirty="0">
                <a:latin typeface="DIN Mittelschrift Std"/>
              </a:rPr>
              <a:t> Body, Matt Chrome Plated</a:t>
            </a:r>
          </a:p>
          <a:p>
            <a:pPr marL="171399" indent="-171399" algn="just">
              <a:buFont typeface="Wingdings" panose="05000000000000000000" pitchFamily="2" charset="2"/>
              <a:buChar char="§"/>
            </a:pPr>
            <a:r>
              <a:rPr lang="en-GB" sz="1200" dirty="0">
                <a:latin typeface="DIN Mittelschrift Std"/>
              </a:rPr>
              <a:t>two-fingers operation</a:t>
            </a:r>
          </a:p>
        </p:txBody>
      </p:sp>
      <p:sp>
        <p:nvSpPr>
          <p:cNvPr id="4" name="Rechteck 3"/>
          <p:cNvSpPr/>
          <p:nvPr/>
        </p:nvSpPr>
        <p:spPr>
          <a:xfrm>
            <a:off x="1476002" y="216258"/>
            <a:ext cx="2663133" cy="584608"/>
          </a:xfrm>
          <a:prstGeom prst="rect">
            <a:avLst/>
          </a:prstGeom>
        </p:spPr>
        <p:txBody>
          <a:bodyPr wrap="square">
            <a:spAutoFit/>
          </a:bodyPr>
          <a:lstStyle/>
          <a:p>
            <a:pPr algn="ctr"/>
            <a:r>
              <a:rPr lang="en-GB" sz="1600" b="1" dirty="0">
                <a:solidFill>
                  <a:schemeClr val="accent6">
                    <a:lumMod val="75000"/>
                  </a:schemeClr>
                </a:solidFill>
                <a:latin typeface="DIN Mittelschrift Std" pitchFamily="50" charset="0"/>
              </a:rPr>
              <a:t>PULL-BACK RATCHET </a:t>
            </a:r>
          </a:p>
          <a:p>
            <a:pPr algn="ctr"/>
            <a:r>
              <a:rPr lang="en-GB" sz="1600" b="1" dirty="0">
                <a:solidFill>
                  <a:schemeClr val="accent6">
                    <a:lumMod val="75000"/>
                  </a:schemeClr>
                </a:solidFill>
                <a:latin typeface="DIN Mittelschrift Std" pitchFamily="50" charset="0"/>
              </a:rPr>
              <a:t>FOR TIGHT SPACES</a:t>
            </a:r>
            <a:endParaRPr lang="de-DE" sz="1600" b="1" dirty="0">
              <a:solidFill>
                <a:schemeClr val="accent6">
                  <a:lumMod val="75000"/>
                </a:schemeClr>
              </a:solidFill>
              <a:latin typeface="DIN Mittelschrift Std" pitchFamily="50" charset="0"/>
            </a:endParaRPr>
          </a:p>
        </p:txBody>
      </p:sp>
      <p:pic>
        <p:nvPicPr>
          <p:cNvPr id="5" name="Grafik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629"/>
          <a:stretch/>
        </p:blipFill>
        <p:spPr>
          <a:xfrm rot="4858049">
            <a:off x="3291901" y="1872173"/>
            <a:ext cx="2759192" cy="1780682"/>
          </a:xfrm>
          <a:prstGeom prst="rect">
            <a:avLst/>
          </a:prstGeom>
        </p:spPr>
      </p:pic>
      <p:sp>
        <p:nvSpPr>
          <p:cNvPr id="6" name="Rechteck 5"/>
          <p:cNvSpPr/>
          <p:nvPr/>
        </p:nvSpPr>
        <p:spPr>
          <a:xfrm>
            <a:off x="185373" y="5083706"/>
            <a:ext cx="2339589" cy="307689"/>
          </a:xfrm>
          <a:prstGeom prst="rect">
            <a:avLst/>
          </a:prstGeom>
          <a:solidFill>
            <a:schemeClr val="bg1"/>
          </a:solidFill>
        </p:spPr>
        <p:txBody>
          <a:bodyPr rtlCol="0" anchor="ctr">
            <a:spAutoFit/>
          </a:bodyPr>
          <a:lstStyle/>
          <a:p>
            <a:pPr algn="just"/>
            <a:endParaRPr lang="de-DE" sz="1400" dirty="0">
              <a:latin typeface="DIN Mittelschrift Std" pitchFamily="50" charset="0"/>
            </a:endParaRPr>
          </a:p>
        </p:txBody>
      </p:sp>
      <p:graphicFrame>
        <p:nvGraphicFramePr>
          <p:cNvPr id="8" name="Tabelle 7"/>
          <p:cNvGraphicFramePr>
            <a:graphicFrameLocks noGrp="1"/>
          </p:cNvGraphicFramePr>
          <p:nvPr>
            <p:extLst>
              <p:ext uri="{D42A27DB-BD31-4B8C-83A1-F6EECF244321}">
                <p14:modId xmlns:p14="http://schemas.microsoft.com/office/powerpoint/2010/main" val="1596929171"/>
              </p:ext>
            </p:extLst>
          </p:nvPr>
        </p:nvGraphicFramePr>
        <p:xfrm>
          <a:off x="467866" y="4122597"/>
          <a:ext cx="4678664" cy="2080406"/>
        </p:xfrm>
        <a:graphic>
          <a:graphicData uri="http://schemas.openxmlformats.org/drawingml/2006/table">
            <a:tbl>
              <a:tblPr/>
              <a:tblGrid>
                <a:gridCol w="576212">
                  <a:extLst>
                    <a:ext uri="{9D8B030D-6E8A-4147-A177-3AD203B41FA5}">
                      <a16:colId xmlns:a16="http://schemas.microsoft.com/office/drawing/2014/main" val="20000"/>
                    </a:ext>
                  </a:extLst>
                </a:gridCol>
                <a:gridCol w="640667">
                  <a:extLst>
                    <a:ext uri="{9D8B030D-6E8A-4147-A177-3AD203B41FA5}">
                      <a16:colId xmlns:a16="http://schemas.microsoft.com/office/drawing/2014/main" val="20001"/>
                    </a:ext>
                  </a:extLst>
                </a:gridCol>
                <a:gridCol w="692357">
                  <a:extLst>
                    <a:ext uri="{9D8B030D-6E8A-4147-A177-3AD203B41FA5}">
                      <a16:colId xmlns:a16="http://schemas.microsoft.com/office/drawing/2014/main" val="20002"/>
                    </a:ext>
                  </a:extLst>
                </a:gridCol>
                <a:gridCol w="692357">
                  <a:extLst>
                    <a:ext uri="{9D8B030D-6E8A-4147-A177-3AD203B41FA5}">
                      <a16:colId xmlns:a16="http://schemas.microsoft.com/office/drawing/2014/main" val="20003"/>
                    </a:ext>
                  </a:extLst>
                </a:gridCol>
                <a:gridCol w="692357">
                  <a:extLst>
                    <a:ext uri="{9D8B030D-6E8A-4147-A177-3AD203B41FA5}">
                      <a16:colId xmlns:a16="http://schemas.microsoft.com/office/drawing/2014/main" val="20004"/>
                    </a:ext>
                  </a:extLst>
                </a:gridCol>
                <a:gridCol w="692357">
                  <a:extLst>
                    <a:ext uri="{9D8B030D-6E8A-4147-A177-3AD203B41FA5}">
                      <a16:colId xmlns:a16="http://schemas.microsoft.com/office/drawing/2014/main" val="20005"/>
                    </a:ext>
                  </a:extLst>
                </a:gridCol>
                <a:gridCol w="692357">
                  <a:extLst>
                    <a:ext uri="{9D8B030D-6E8A-4147-A177-3AD203B41FA5}">
                      <a16:colId xmlns:a16="http://schemas.microsoft.com/office/drawing/2014/main" val="20006"/>
                    </a:ext>
                  </a:extLst>
                </a:gridCol>
              </a:tblGrid>
              <a:tr h="359897">
                <a:tc>
                  <a:txBody>
                    <a:bodyPr/>
                    <a:lstStyle/>
                    <a:p>
                      <a:pPr algn="ctr" fontAlgn="ctr" latinLnBrk="1"/>
                      <a:r>
                        <a:rPr lang="de-DE" sz="1100" b="0" dirty="0">
                          <a:solidFill>
                            <a:schemeClr val="bg1"/>
                          </a:solidFill>
                          <a:effectLst/>
                          <a:latin typeface="DIN Mittelschrift Std" pitchFamily="50" charset="0"/>
                        </a:rPr>
                        <a:t>Cat. </a:t>
                      </a:r>
                      <a:r>
                        <a:rPr lang="de-DE" sz="1100" b="0" dirty="0" err="1">
                          <a:solidFill>
                            <a:schemeClr val="bg1"/>
                          </a:solidFill>
                          <a:effectLst/>
                          <a:latin typeface="DIN Mittelschrift Std" pitchFamily="50" charset="0"/>
                        </a:rPr>
                        <a:t>No</a:t>
                      </a:r>
                      <a:endParaRPr lang="de-DE" sz="1100" b="0" dirty="0">
                        <a:solidFill>
                          <a:schemeClr val="bg1"/>
                        </a:solidFill>
                        <a:effectLst/>
                        <a:latin typeface="DIN Mittelschrift Std" pitchFamily="50" charset="0"/>
                      </a:endParaRPr>
                    </a:p>
                  </a:txBody>
                  <a:tcPr marL="5868" marR="5868" marT="5868" marB="5868"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Name</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Size</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err="1">
                          <a:solidFill>
                            <a:schemeClr val="bg1"/>
                          </a:solidFill>
                          <a:effectLst/>
                          <a:latin typeface="DIN Mittelschrift Std" pitchFamily="50" charset="0"/>
                        </a:rPr>
                        <a:t>Length</a:t>
                      </a:r>
                      <a:r>
                        <a:rPr lang="de-DE" sz="1100" b="0" dirty="0">
                          <a:solidFill>
                            <a:schemeClr val="bg1"/>
                          </a:solidFill>
                          <a:effectLst/>
                          <a:latin typeface="DIN Mittelschrift Std" pitchFamily="50" charset="0"/>
                        </a:rPr>
                        <a:t> </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Torque</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Material</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err="1">
                          <a:solidFill>
                            <a:schemeClr val="bg1"/>
                          </a:solidFill>
                          <a:effectLst/>
                          <a:latin typeface="DIN Mittelschrift Std" pitchFamily="50" charset="0"/>
                        </a:rPr>
                        <a:t>Availability</a:t>
                      </a:r>
                      <a:endParaRPr lang="de-DE" sz="1100" b="0" dirty="0">
                        <a:solidFill>
                          <a:schemeClr val="bg1"/>
                        </a:solidFill>
                        <a:effectLst/>
                        <a:latin typeface="DIN Mittelschrift Std" pitchFamily="50" charset="0"/>
                      </a:endParaRPr>
                    </a:p>
                  </a:txBody>
                  <a:tcPr marL="5868" marR="5868" marT="5868" marB="5868"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03206">
                <a:tc>
                  <a:txBody>
                    <a:bodyPr/>
                    <a:lstStyle/>
                    <a:p>
                      <a:pPr algn="ctr" fontAlgn="ctr" latinLnBrk="1"/>
                      <a:r>
                        <a:rPr lang="de-DE" sz="1200" b="0" dirty="0">
                          <a:effectLst/>
                          <a:latin typeface="DIN Mittelschrift Std" pitchFamily="50" charset="0"/>
                        </a:rPr>
                        <a:t>530 010</a:t>
                      </a:r>
                    </a:p>
                  </a:txBody>
                  <a:tcPr marL="5868" marR="5868" marT="5868" marB="5868"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rowSpan="2">
                  <a:txBody>
                    <a:bodyPr/>
                    <a:lstStyle/>
                    <a:p>
                      <a:pPr algn="ctr" fontAlgn="ctr" latinLnBrk="1"/>
                      <a:r>
                        <a:rPr lang="de-DE" sz="1200" b="0" dirty="0" err="1">
                          <a:effectLst/>
                          <a:latin typeface="DIN Mittelschrift Std" pitchFamily="50" charset="0"/>
                        </a:rPr>
                        <a:t>Ratch-it</a:t>
                      </a:r>
                      <a:r>
                        <a:rPr lang="de-DE" sz="1200" b="0" dirty="0">
                          <a:effectLst/>
                          <a:latin typeface="DIN Mittelschrift Std" pitchFamily="50" charset="0"/>
                        </a:rPr>
                        <a:t> </a:t>
                      </a:r>
                    </a:p>
                    <a:p>
                      <a:pPr algn="ctr" fontAlgn="ctr" latinLnBrk="1"/>
                      <a:r>
                        <a:rPr lang="de-DE" sz="1200" b="0" dirty="0">
                          <a:effectLst/>
                          <a:latin typeface="DIN Mittelschrift Std" pitchFamily="50" charset="0"/>
                        </a:rPr>
                        <a:t>Pro</a:t>
                      </a:r>
                    </a:p>
                    <a:p>
                      <a:pPr algn="ctr" fontAlgn="ctr" latinLnBrk="1"/>
                      <a:r>
                        <a:rPr lang="de-DE" sz="1200" b="0" dirty="0" err="1">
                          <a:effectLst/>
                          <a:latin typeface="DIN Mittelschrift Std" pitchFamily="50" charset="0"/>
                        </a:rPr>
                        <a:t>short</a:t>
                      </a:r>
                      <a:endParaRPr lang="de-DE" sz="1200" b="0" dirty="0">
                        <a:effectLst/>
                        <a:latin typeface="DIN Mittelschrift Std" pitchFamily="50" charset="0"/>
                      </a:endParaRP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3/8" DR</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230 mm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260 NM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rowSpan="4">
                  <a:txBody>
                    <a:bodyPr/>
                    <a:lstStyle/>
                    <a:p>
                      <a:pPr algn="ctr" fontAlgn="ctr" latinLnBrk="1"/>
                      <a:r>
                        <a:rPr lang="nl-NL" sz="1200" b="0" dirty="0">
                          <a:effectLst/>
                          <a:latin typeface="DIN Mittelschrift Std" pitchFamily="50" charset="0"/>
                        </a:rPr>
                        <a:t>CrMo-</a:t>
                      </a:r>
                    </a:p>
                    <a:p>
                      <a:pPr algn="ctr" fontAlgn="ctr" latinLnBrk="1"/>
                      <a:r>
                        <a:rPr lang="nl-NL" sz="1200" b="0" dirty="0">
                          <a:effectLst/>
                          <a:latin typeface="DIN Mittelschrift Std" pitchFamily="50" charset="0"/>
                        </a:rPr>
                        <a:t>Mechanics</a:t>
                      </a:r>
                    </a:p>
                    <a:p>
                      <a:pPr algn="ctr" fontAlgn="ctr" latinLnBrk="1"/>
                      <a:r>
                        <a:rPr lang="nl-NL" sz="1200" b="0" dirty="0">
                          <a:effectLst/>
                          <a:latin typeface="DIN Mittelschrift Std" pitchFamily="50" charset="0"/>
                        </a:rPr>
                        <a:t>CrV -</a:t>
                      </a:r>
                    </a:p>
                    <a:p>
                      <a:pPr algn="ctr" fontAlgn="ctr" latinLnBrk="1"/>
                      <a:r>
                        <a:rPr lang="nl-NL" sz="1200" b="0" dirty="0">
                          <a:effectLst/>
                          <a:latin typeface="DIN Mittelschrift Std" pitchFamily="50" charset="0"/>
                        </a:rPr>
                        <a:t>Body</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rowSpan="4">
                  <a:txBody>
                    <a:bodyPr/>
                    <a:lstStyle/>
                    <a:p>
                      <a:pPr algn="ctr" fontAlgn="ctr" latinLnBrk="1"/>
                      <a:r>
                        <a:rPr lang="de-DE" sz="1200" b="0" dirty="0">
                          <a:effectLst/>
                          <a:latin typeface="DIN Mittelschrift Std" pitchFamily="50" charset="0"/>
                        </a:rPr>
                        <a:t>Single /</a:t>
                      </a:r>
                    </a:p>
                    <a:p>
                      <a:pPr algn="ctr" fontAlgn="ctr" latinLnBrk="1"/>
                      <a:r>
                        <a:rPr lang="de-DE" sz="1200" b="0" dirty="0">
                          <a:effectLst/>
                          <a:latin typeface="DIN Mittelschrift Std" pitchFamily="50" charset="0"/>
                        </a:rPr>
                        <a:t>Sets</a:t>
                      </a:r>
                    </a:p>
                  </a:txBody>
                  <a:tcPr marL="5868" marR="5868" marT="5868" marB="5868"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9101">
                <a:tc>
                  <a:txBody>
                    <a:bodyPr/>
                    <a:lstStyle/>
                    <a:p>
                      <a:pPr algn="ctr" fontAlgn="ctr" latinLnBrk="1"/>
                      <a:r>
                        <a:rPr lang="de-DE" sz="1200" b="0" dirty="0">
                          <a:effectLst/>
                          <a:latin typeface="DIN Mittelschrift Std" pitchFamily="50" charset="0"/>
                        </a:rPr>
                        <a:t>530 030</a:t>
                      </a:r>
                    </a:p>
                  </a:txBody>
                  <a:tcPr marL="5868" marR="5868" marT="5868" marB="5868"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vMerge="1">
                  <a:txBody>
                    <a:bodyPr/>
                    <a:lstStyle/>
                    <a:p>
                      <a:pPr algn="ctr" fontAlgn="ctr" latinLnBrk="1"/>
                      <a:endParaRPr lang="de-DE" sz="1200" b="0" dirty="0">
                        <a:effectLst/>
                        <a:latin typeface="DIN Mittelschrift Std" pitchFamily="50" charset="0"/>
                      </a:endParaRPr>
                    </a:p>
                  </a:txBody>
                  <a:tcPr marL="5870" marR="5870" marT="5870" marB="587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1/2" DR</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280 mm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550 NM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r h="439101">
                <a:tc>
                  <a:txBody>
                    <a:bodyPr/>
                    <a:lstStyle/>
                    <a:p>
                      <a:pPr algn="ctr" fontAlgn="ctr" latinLnBrk="1"/>
                      <a:r>
                        <a:rPr lang="de-DE" sz="1200" b="0" dirty="0">
                          <a:effectLst/>
                          <a:latin typeface="DIN Mittelschrift Std" pitchFamily="50" charset="0"/>
                        </a:rPr>
                        <a:t>530 020</a:t>
                      </a:r>
                    </a:p>
                  </a:txBody>
                  <a:tcPr marL="5868" marR="5868" marT="5868" marB="5868"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rowSpan="2">
                  <a:txBody>
                    <a:bodyPr/>
                    <a:lstStyle/>
                    <a:p>
                      <a:pPr algn="ctr" fontAlgn="ctr" latinLnBrk="1"/>
                      <a:r>
                        <a:rPr lang="de-DE" sz="1200" b="0" dirty="0" err="1">
                          <a:effectLst/>
                          <a:latin typeface="DIN Mittelschrift Std" pitchFamily="50" charset="0"/>
                        </a:rPr>
                        <a:t>Ratch-it</a:t>
                      </a:r>
                      <a:r>
                        <a:rPr lang="de-DE" sz="1200" b="0" dirty="0">
                          <a:effectLst/>
                          <a:latin typeface="DIN Mittelschrift Std" pitchFamily="50" charset="0"/>
                        </a:rPr>
                        <a:t> </a:t>
                      </a:r>
                    </a:p>
                    <a:p>
                      <a:pPr algn="ctr" fontAlgn="ctr" latinLnBrk="1"/>
                      <a:r>
                        <a:rPr lang="de-DE" sz="1200" b="0" dirty="0">
                          <a:effectLst/>
                          <a:latin typeface="DIN Mittelschrift Std" pitchFamily="50" charset="0"/>
                        </a:rPr>
                        <a:t>Pro </a:t>
                      </a:r>
                      <a:r>
                        <a:rPr lang="de-DE" sz="1200" b="0" dirty="0" err="1">
                          <a:effectLst/>
                          <a:latin typeface="DIN Mittelschrift Std" pitchFamily="50" charset="0"/>
                        </a:rPr>
                        <a:t>long</a:t>
                      </a:r>
                      <a:endParaRPr lang="de-DE" sz="1200" b="0" dirty="0">
                        <a:effectLst/>
                        <a:latin typeface="DIN Mittelschrift Std" pitchFamily="50" charset="0"/>
                      </a:endParaRP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3/8" DR</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350 mm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350 NM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vMerge="1">
                  <a:txBody>
                    <a:bodyPr/>
                    <a:lstStyle/>
                    <a:p>
                      <a:pPr algn="ctr" fontAlgn="ctr" latinLnBrk="1"/>
                      <a:endParaRPr lang="nl-NL" sz="1200" b="0" dirty="0">
                        <a:effectLst/>
                        <a:latin typeface="DIN Mittelschrift Std" pitchFamily="50" charset="0"/>
                      </a:endParaRPr>
                    </a:p>
                  </a:txBody>
                  <a:tcPr marL="5870" marR="5870" marT="5870" marB="587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vMerge="1">
                  <a:txBody>
                    <a:bodyPr/>
                    <a:lstStyle/>
                    <a:p>
                      <a:pPr algn="ctr" fontAlgn="ctr" latinLnBrk="1"/>
                      <a:endParaRPr lang="de-DE" sz="1200" b="0" dirty="0">
                        <a:effectLst/>
                        <a:latin typeface="DIN Mittelschrift Std" pitchFamily="50" charset="0"/>
                      </a:endParaRPr>
                    </a:p>
                  </a:txBody>
                  <a:tcPr marL="5870" marR="5870" marT="5870" marB="5870"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723504861"/>
                  </a:ext>
                </a:extLst>
              </a:tr>
              <a:tr h="439101">
                <a:tc>
                  <a:txBody>
                    <a:bodyPr/>
                    <a:lstStyle/>
                    <a:p>
                      <a:pPr algn="ctr" fontAlgn="ctr" latinLnBrk="1"/>
                      <a:r>
                        <a:rPr lang="de-DE" sz="1200" b="0" dirty="0">
                          <a:effectLst/>
                          <a:latin typeface="DIN Mittelschrift Std" pitchFamily="50" charset="0"/>
                        </a:rPr>
                        <a:t>530 040</a:t>
                      </a:r>
                    </a:p>
                  </a:txBody>
                  <a:tcPr marL="5868" marR="5868" marT="5868" marB="5868"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vMerge="1">
                  <a:txBody>
                    <a:bodyPr/>
                    <a:lstStyle/>
                    <a:p>
                      <a:pPr algn="ctr" fontAlgn="ctr" latinLnBrk="1"/>
                      <a:endParaRPr lang="de-DE" sz="1200" b="0" dirty="0">
                        <a:effectLst/>
                        <a:latin typeface="DIN Mittelschrift Std" pitchFamily="50" charset="0"/>
                      </a:endParaRPr>
                    </a:p>
                  </a:txBody>
                  <a:tcPr marL="5870" marR="5870" marT="5870" marB="587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1/2" DR</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430 mm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580 NM</a:t>
                      </a:r>
                    </a:p>
                  </a:txBody>
                  <a:tcPr marL="5868" marR="5868" marT="5868" marB="586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vMerge="1">
                  <a:txBody>
                    <a:bodyPr/>
                    <a:lstStyle/>
                    <a:p>
                      <a:endParaRPr lang="de-DE"/>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vMerge="1">
                  <a:txBody>
                    <a:bodyPr/>
                    <a:lstStyle/>
                    <a:p>
                      <a:endParaRPr lang="de-DE"/>
                    </a:p>
                  </a:txBody>
                  <a:tcP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304073989"/>
                  </a:ext>
                </a:extLst>
              </a:tr>
            </a:tbl>
          </a:graphicData>
        </a:graphic>
      </p:graphicFrame>
      <p:sp>
        <p:nvSpPr>
          <p:cNvPr id="9" name="Rectangle 1"/>
          <p:cNvSpPr>
            <a:spLocks noChangeArrowheads="1"/>
          </p:cNvSpPr>
          <p:nvPr/>
        </p:nvSpPr>
        <p:spPr bwMode="auto">
          <a:xfrm>
            <a:off x="277734" y="3084762"/>
            <a:ext cx="184678" cy="64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4" tIns="45707" rIns="91414" bIns="45707" numCol="1" anchor="ctr" anchorCtr="0" compatLnSpc="1">
            <a:prstTxWarp prst="textNoShape">
              <a:avLst/>
            </a:prstTxWarp>
            <a:spAutoFit/>
          </a:bodyPr>
          <a:lstStyle/>
          <a:p>
            <a:pPr fontAlgn="base">
              <a:spcBef>
                <a:spcPct val="0"/>
              </a:spcBef>
              <a:spcAft>
                <a:spcPct val="0"/>
              </a:spcAft>
            </a:pPr>
            <a:br>
              <a:rPr lang="de-DE" altLang="de-DE">
                <a:latin typeface="Arial" pitchFamily="34" charset="0"/>
                <a:cs typeface="Arial" pitchFamily="34" charset="0"/>
              </a:rPr>
            </a:br>
            <a:endParaRPr lang="de-DE" altLang="de-DE">
              <a:latin typeface="Arial" pitchFamily="34" charset="0"/>
              <a:cs typeface="Arial" pitchFamily="34" charset="0"/>
            </a:endParaRPr>
          </a:p>
        </p:txBody>
      </p:sp>
    </p:spTree>
    <p:extLst>
      <p:ext uri="{BB962C8B-B14F-4D97-AF65-F5344CB8AC3E}">
        <p14:creationId xmlns:p14="http://schemas.microsoft.com/office/powerpoint/2010/main" val="364693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9897" y="180437"/>
            <a:ext cx="836272" cy="307689"/>
          </a:xfrm>
          <a:prstGeom prst="rect">
            <a:avLst/>
          </a:prstGeom>
        </p:spPr>
        <p:txBody>
          <a:bodyPr wrap="none">
            <a:spAutoFit/>
          </a:bodyPr>
          <a:lstStyle/>
          <a:p>
            <a:r>
              <a:rPr lang="de-DE" sz="1400" b="1" dirty="0">
                <a:solidFill>
                  <a:schemeClr val="accent6">
                    <a:lumMod val="75000"/>
                  </a:schemeClr>
                </a:solidFill>
                <a:latin typeface="DIN Engschrift Std" pitchFamily="50" charset="0"/>
              </a:rPr>
              <a:t>STRAPY® </a:t>
            </a:r>
          </a:p>
        </p:txBody>
      </p:sp>
      <p:sp>
        <p:nvSpPr>
          <p:cNvPr id="3" name="Rechteck 2"/>
          <p:cNvSpPr/>
          <p:nvPr/>
        </p:nvSpPr>
        <p:spPr>
          <a:xfrm>
            <a:off x="482543" y="1188261"/>
            <a:ext cx="4592828" cy="1384598"/>
          </a:xfrm>
          <a:prstGeom prst="rect">
            <a:avLst/>
          </a:prstGeom>
        </p:spPr>
        <p:txBody>
          <a:bodyPr wrap="square">
            <a:spAutoFit/>
          </a:bodyPr>
          <a:lstStyle/>
          <a:p>
            <a:pPr algn="just"/>
            <a:r>
              <a:rPr lang="en-GB" sz="1200" dirty="0">
                <a:latin typeface="DIN Mittelschrift Std" pitchFamily="50" charset="0"/>
              </a:rPr>
              <a:t>Universal spinner for quick and professional roll up of any lashing straps from 8 to 50 mm.</a:t>
            </a:r>
          </a:p>
          <a:p>
            <a:pPr algn="just"/>
            <a:r>
              <a:rPr lang="en-GB" sz="1200" dirty="0">
                <a:latin typeface="DIN Mittelschrift Std" pitchFamily="50" charset="0"/>
              </a:rPr>
              <a:t>It’s easy to use and to fix. </a:t>
            </a:r>
            <a:r>
              <a:rPr lang="en-GB" sz="1200" dirty="0" err="1">
                <a:latin typeface="DIN Mittelschrift Std" pitchFamily="50" charset="0"/>
              </a:rPr>
              <a:t>Strapy</a:t>
            </a:r>
            <a:r>
              <a:rPr lang="en-GB" sz="1200" dirty="0">
                <a:latin typeface="DIN Mittelschrift Std" pitchFamily="50" charset="0"/>
              </a:rPr>
              <a:t> can be fixed with magnets, stainless steel board or screws n the side of the truck or on any wall.</a:t>
            </a:r>
          </a:p>
          <a:p>
            <a:pPr algn="just"/>
            <a:endParaRPr lang="en-GB" sz="1200" dirty="0">
              <a:latin typeface="DIN Mittelschrift Std" pitchFamily="50" charset="0"/>
            </a:endParaRPr>
          </a:p>
          <a:p>
            <a:pPr algn="just"/>
            <a:r>
              <a:rPr lang="en-GB" sz="1200" dirty="0">
                <a:latin typeface="DIN Mittelschrift Std" pitchFamily="50" charset="0"/>
              </a:rPr>
              <a:t>This smart gadget is zinc-plated, free of corrosion and just resilient.</a:t>
            </a:r>
          </a:p>
          <a:p>
            <a:pPr algn="just"/>
            <a:endParaRPr lang="en-GB" sz="1200" dirty="0">
              <a:latin typeface="DIN Mittelschrift Std" pitchFamily="50" charset="0"/>
            </a:endParaRPr>
          </a:p>
        </p:txBody>
      </p:sp>
      <p:sp>
        <p:nvSpPr>
          <p:cNvPr id="4" name="Rechteck 3"/>
          <p:cNvSpPr/>
          <p:nvPr/>
        </p:nvSpPr>
        <p:spPr>
          <a:xfrm>
            <a:off x="1691965" y="216258"/>
            <a:ext cx="2231950" cy="584608"/>
          </a:xfrm>
          <a:prstGeom prst="rect">
            <a:avLst/>
          </a:prstGeom>
        </p:spPr>
        <p:txBody>
          <a:bodyPr wrap="square">
            <a:spAutoFit/>
          </a:bodyPr>
          <a:lstStyle/>
          <a:p>
            <a:pPr algn="ctr"/>
            <a:r>
              <a:rPr lang="en-GB" sz="1600" b="1" dirty="0">
                <a:solidFill>
                  <a:schemeClr val="accent6">
                    <a:lumMod val="75000"/>
                  </a:schemeClr>
                </a:solidFill>
                <a:latin typeface="DIN Mittelschrift Std" pitchFamily="50" charset="0"/>
              </a:rPr>
              <a:t>LASHING STRAP WINDER</a:t>
            </a:r>
            <a:endParaRPr lang="de-DE" sz="1600" b="1" dirty="0">
              <a:solidFill>
                <a:schemeClr val="accent6">
                  <a:lumMod val="75000"/>
                </a:schemeClr>
              </a:solidFill>
              <a:latin typeface="DIN Mittelschrift Std" pitchFamily="50"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9509" y="2660227"/>
            <a:ext cx="2278725" cy="2055411"/>
          </a:xfrm>
          <a:prstGeom prst="rect">
            <a:avLst/>
          </a:prstGeom>
        </p:spPr>
      </p:pic>
      <p:sp>
        <p:nvSpPr>
          <p:cNvPr id="6" name="Rechteck 5"/>
          <p:cNvSpPr/>
          <p:nvPr/>
        </p:nvSpPr>
        <p:spPr>
          <a:xfrm>
            <a:off x="562417" y="2660227"/>
            <a:ext cx="4607193" cy="1384598"/>
          </a:xfrm>
          <a:prstGeom prst="rect">
            <a:avLst/>
          </a:prstGeom>
        </p:spPr>
        <p:txBody>
          <a:bodyPr wrap="square">
            <a:spAutoFit/>
          </a:bodyPr>
          <a:lstStyle/>
          <a:p>
            <a:pPr algn="just"/>
            <a:r>
              <a:rPr lang="en-GB" sz="1200" b="1">
                <a:latin typeface="DIN Mittelschrift Std" pitchFamily="50" charset="0"/>
              </a:rPr>
              <a:t>Your advantage in overview:</a:t>
            </a:r>
          </a:p>
          <a:p>
            <a:pPr algn="just"/>
            <a:endParaRPr lang="en-GB" sz="1200" b="1">
              <a:latin typeface="DIN Mittelschrift Std" pitchFamily="50" charset="0"/>
            </a:endParaRPr>
          </a:p>
          <a:p>
            <a:pPr marL="285664" indent="-285664" algn="just">
              <a:buFont typeface="Arial" panose="020B0604020202020204" pitchFamily="34" charset="0"/>
              <a:buChar char="•"/>
            </a:pPr>
            <a:r>
              <a:rPr lang="en-GB" sz="1200">
                <a:latin typeface="DIN Mittelschrift Std" pitchFamily="50" charset="0"/>
              </a:rPr>
              <a:t>Fast roll up of any lashing straps</a:t>
            </a:r>
          </a:p>
          <a:p>
            <a:pPr marL="285664" indent="-285664" algn="just">
              <a:buFont typeface="Arial" panose="020B0604020202020204" pitchFamily="34" charset="0"/>
              <a:buChar char="•"/>
            </a:pPr>
            <a:endParaRPr lang="en-GB" sz="1200">
              <a:latin typeface="DIN Mittelschrift Std" pitchFamily="50" charset="0"/>
            </a:endParaRPr>
          </a:p>
          <a:p>
            <a:pPr marL="285664" indent="-285664" algn="just">
              <a:buFont typeface="Arial" panose="020B0604020202020204" pitchFamily="34" charset="0"/>
              <a:buChar char="•"/>
            </a:pPr>
            <a:r>
              <a:rPr lang="en-GB" sz="1200">
                <a:latin typeface="DIN Mittelschrift Std" pitchFamily="50" charset="0"/>
              </a:rPr>
              <a:t>Can be fixed anyware</a:t>
            </a:r>
          </a:p>
          <a:p>
            <a:pPr marL="285664" indent="-285664" algn="just">
              <a:buFont typeface="Arial" panose="020B0604020202020204" pitchFamily="34" charset="0"/>
              <a:buChar char="•"/>
            </a:pPr>
            <a:endParaRPr lang="en-GB" sz="1200">
              <a:latin typeface="DIN Mittelschrift Std" pitchFamily="50" charset="0"/>
            </a:endParaRPr>
          </a:p>
          <a:p>
            <a:pPr marL="285664" indent="-285664" algn="just">
              <a:buFont typeface="Arial" panose="020B0604020202020204" pitchFamily="34" charset="0"/>
              <a:buChar char="•"/>
            </a:pPr>
            <a:r>
              <a:rPr lang="en-GB" sz="1200">
                <a:latin typeface="DIN Mittelschrift Std" pitchFamily="50" charset="0"/>
              </a:rPr>
              <a:t>Weather-resistant</a:t>
            </a:r>
          </a:p>
        </p:txBody>
      </p:sp>
      <p:graphicFrame>
        <p:nvGraphicFramePr>
          <p:cNvPr id="7" name="Tabelle 6"/>
          <p:cNvGraphicFramePr>
            <a:graphicFrameLocks noGrp="1"/>
          </p:cNvGraphicFramePr>
          <p:nvPr>
            <p:extLst>
              <p:ext uri="{D42A27DB-BD31-4B8C-83A1-F6EECF244321}">
                <p14:modId xmlns:p14="http://schemas.microsoft.com/office/powerpoint/2010/main" val="1132002732"/>
              </p:ext>
            </p:extLst>
          </p:nvPr>
        </p:nvGraphicFramePr>
        <p:xfrm>
          <a:off x="385714" y="5327535"/>
          <a:ext cx="4678660" cy="991234"/>
        </p:xfrm>
        <a:graphic>
          <a:graphicData uri="http://schemas.openxmlformats.org/drawingml/2006/table">
            <a:tbl>
              <a:tblPr/>
              <a:tblGrid>
                <a:gridCol w="850665">
                  <a:extLst>
                    <a:ext uri="{9D8B030D-6E8A-4147-A177-3AD203B41FA5}">
                      <a16:colId xmlns:a16="http://schemas.microsoft.com/office/drawing/2014/main" val="20000"/>
                    </a:ext>
                  </a:extLst>
                </a:gridCol>
                <a:gridCol w="1005332">
                  <a:extLst>
                    <a:ext uri="{9D8B030D-6E8A-4147-A177-3AD203B41FA5}">
                      <a16:colId xmlns:a16="http://schemas.microsoft.com/office/drawing/2014/main" val="20001"/>
                    </a:ext>
                  </a:extLst>
                </a:gridCol>
                <a:gridCol w="1082665">
                  <a:extLst>
                    <a:ext uri="{9D8B030D-6E8A-4147-A177-3AD203B41FA5}">
                      <a16:colId xmlns:a16="http://schemas.microsoft.com/office/drawing/2014/main" val="20002"/>
                    </a:ext>
                  </a:extLst>
                </a:gridCol>
                <a:gridCol w="1739998">
                  <a:extLst>
                    <a:ext uri="{9D8B030D-6E8A-4147-A177-3AD203B41FA5}">
                      <a16:colId xmlns:a16="http://schemas.microsoft.com/office/drawing/2014/main" val="20003"/>
                    </a:ext>
                  </a:extLst>
                </a:gridCol>
              </a:tblGrid>
              <a:tr h="359897">
                <a:tc>
                  <a:txBody>
                    <a:bodyPr/>
                    <a:lstStyle/>
                    <a:p>
                      <a:pPr algn="ctr" fontAlgn="ctr" latinLnBrk="1"/>
                      <a:r>
                        <a:rPr lang="en-GB" sz="1200" b="0" noProof="0">
                          <a:solidFill>
                            <a:schemeClr val="bg1"/>
                          </a:solidFill>
                          <a:effectLst/>
                          <a:latin typeface="DIN Mittelschrift Std" pitchFamily="50" charset="0"/>
                        </a:rPr>
                        <a:t>Cat. No</a:t>
                      </a: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en-GB" sz="1200" b="0" noProof="0" dirty="0">
                          <a:solidFill>
                            <a:schemeClr val="bg1"/>
                          </a:solidFill>
                          <a:effectLst/>
                          <a:latin typeface="DIN Mittelschrift Std" pitchFamily="50" charset="0"/>
                        </a:rPr>
                        <a:t>Material</a:t>
                      </a: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en-GB" sz="1200" b="0" noProof="0">
                          <a:solidFill>
                            <a:schemeClr val="bg1"/>
                          </a:solidFill>
                          <a:effectLst/>
                          <a:latin typeface="DIN Mittelschrift Std" pitchFamily="50" charset="0"/>
                        </a:rPr>
                        <a:t>Belt Width</a:t>
                      </a: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en-GB" sz="1200" b="0" noProof="0">
                          <a:solidFill>
                            <a:schemeClr val="bg1"/>
                          </a:solidFill>
                          <a:effectLst/>
                          <a:latin typeface="DIN Mittelschrift Std" pitchFamily="50" charset="0"/>
                        </a:rPr>
                        <a:t>Fixing System</a:t>
                      </a:r>
                    </a:p>
                  </a:txBody>
                  <a:tcPr marL="5739" marR="5739" marT="5739" marB="5739"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631337">
                <a:tc>
                  <a:txBody>
                    <a:bodyPr/>
                    <a:lstStyle/>
                    <a:p>
                      <a:pPr algn="ctr" fontAlgn="ctr" latinLnBrk="1"/>
                      <a:r>
                        <a:rPr lang="en-GB" sz="1200" b="0" noProof="0">
                          <a:effectLst/>
                          <a:latin typeface="DIN Mittelschrift Std" pitchFamily="50" charset="0"/>
                        </a:rPr>
                        <a:t>630100</a:t>
                      </a:r>
                    </a:p>
                  </a:txBody>
                  <a:tcPr marL="5739" marR="5739" marT="5739" marB="5739"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b="0" noProof="0">
                          <a:effectLst/>
                          <a:latin typeface="DIN Mittelschrift Std" pitchFamily="50" charset="0"/>
                        </a:rPr>
                        <a:t>Zink-plated</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en-GB" sz="1200" b="0" noProof="0">
                          <a:effectLst/>
                          <a:latin typeface="DIN Mittelschrift Std" pitchFamily="50" charset="0"/>
                        </a:rPr>
                        <a:t>8 - 50 mm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marL="265113" lvl="0" indent="-176213" algn="l" fontAlgn="ctr" latinLnBrk="1">
                        <a:buFont typeface="Arial" panose="020B0604020202020204" pitchFamily="34" charset="0"/>
                        <a:buChar char="•"/>
                      </a:pPr>
                      <a:r>
                        <a:rPr lang="en-GB" sz="1200" b="0" noProof="0" dirty="0">
                          <a:effectLst/>
                          <a:latin typeface="DIN Mittelschrift Std" pitchFamily="50" charset="0"/>
                        </a:rPr>
                        <a:t>Magnets,</a:t>
                      </a:r>
                    </a:p>
                    <a:p>
                      <a:pPr marL="265113" lvl="0" indent="-176213">
                        <a:buFont typeface="Arial" panose="020B0604020202020204" pitchFamily="34" charset="0"/>
                        <a:buChar char="•"/>
                      </a:pPr>
                      <a:r>
                        <a:rPr lang="en-GB" sz="1200" b="0" kern="1200" noProof="0" dirty="0">
                          <a:solidFill>
                            <a:schemeClr val="tx1"/>
                          </a:solidFill>
                          <a:effectLst/>
                          <a:latin typeface="DIN Mittelschrift Std" pitchFamily="50" charset="0"/>
                          <a:ea typeface="+mn-ea"/>
                          <a:cs typeface="+mn-cs"/>
                        </a:rPr>
                        <a:t>stainless steel board</a:t>
                      </a:r>
                    </a:p>
                    <a:p>
                      <a:pPr marL="265113" lvl="0" indent="-176213">
                        <a:buFont typeface="Arial" panose="020B0604020202020204" pitchFamily="34" charset="0"/>
                        <a:buChar char="•"/>
                      </a:pPr>
                      <a:r>
                        <a:rPr lang="en-GB" sz="1200" b="0" kern="1200" noProof="0" dirty="0">
                          <a:solidFill>
                            <a:schemeClr val="tx1"/>
                          </a:solidFill>
                          <a:effectLst/>
                          <a:latin typeface="DIN Mittelschrift Std" pitchFamily="50" charset="0"/>
                          <a:ea typeface="+mn-ea"/>
                          <a:cs typeface="+mn-cs"/>
                        </a:rPr>
                        <a:t>screws</a:t>
                      </a:r>
                    </a:p>
                  </a:txBody>
                  <a:tcPr marL="5739" marR="5739" marT="5739" marB="5739"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1"/>
          <p:cNvSpPr>
            <a:spLocks noChangeArrowheads="1"/>
          </p:cNvSpPr>
          <p:nvPr/>
        </p:nvSpPr>
        <p:spPr bwMode="auto">
          <a:xfrm>
            <a:off x="277734" y="3618009"/>
            <a:ext cx="184678" cy="64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4" tIns="45707" rIns="91414" bIns="45707" numCol="1" anchor="ctr" anchorCtr="0" compatLnSpc="1">
            <a:prstTxWarp prst="textNoShape">
              <a:avLst/>
            </a:prstTxWarp>
            <a:spAutoFit/>
          </a:bodyPr>
          <a:lstStyle/>
          <a:p>
            <a:pPr fontAlgn="base">
              <a:spcBef>
                <a:spcPct val="0"/>
              </a:spcBef>
              <a:spcAft>
                <a:spcPct val="0"/>
              </a:spcAft>
            </a:pPr>
            <a:br>
              <a:rPr lang="de-DE" altLang="de-DE">
                <a:latin typeface="Arial" pitchFamily="34" charset="0"/>
                <a:cs typeface="Arial" pitchFamily="34" charset="0"/>
              </a:rPr>
            </a:br>
            <a:endParaRPr lang="de-DE" altLang="de-DE">
              <a:latin typeface="Arial" pitchFamily="34" charset="0"/>
              <a:cs typeface="Arial" pitchFamily="34" charset="0"/>
            </a:endParaRPr>
          </a:p>
        </p:txBody>
      </p:sp>
    </p:spTree>
    <p:extLst>
      <p:ext uri="{BB962C8B-B14F-4D97-AF65-F5344CB8AC3E}">
        <p14:creationId xmlns:p14="http://schemas.microsoft.com/office/powerpoint/2010/main" val="3916811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8660" y="216258"/>
            <a:ext cx="474674" cy="307689"/>
          </a:xfrm>
          <a:prstGeom prst="rect">
            <a:avLst/>
          </a:prstGeom>
        </p:spPr>
        <p:txBody>
          <a:bodyPr wrap="none">
            <a:spAutoFit/>
          </a:bodyPr>
          <a:lstStyle/>
          <a:p>
            <a:r>
              <a:rPr lang="de-DE" sz="1400" b="1" dirty="0">
                <a:solidFill>
                  <a:schemeClr val="accent6">
                    <a:lumMod val="75000"/>
                  </a:schemeClr>
                </a:solidFill>
                <a:latin typeface="DIN Engschrift Std" pitchFamily="50" charset="0"/>
              </a:rPr>
              <a:t>R2</a:t>
            </a:r>
            <a:r>
              <a:rPr lang="de-DE" sz="14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4" name="Rechteck 3"/>
          <p:cNvSpPr/>
          <p:nvPr/>
        </p:nvSpPr>
        <p:spPr>
          <a:xfrm>
            <a:off x="360198" y="1044286"/>
            <a:ext cx="4894308" cy="4707633"/>
          </a:xfrm>
          <a:prstGeom prst="rect">
            <a:avLst/>
          </a:prstGeom>
        </p:spPr>
        <p:txBody>
          <a:bodyPr wrap="square">
            <a:spAutoFit/>
          </a:bodyPr>
          <a:lstStyle/>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endParaRPr lang="en-GB" sz="1200" dirty="0">
              <a:latin typeface="DIN Mittelschrift Std" pitchFamily="50" charset="0"/>
            </a:endParaRPr>
          </a:p>
          <a:p>
            <a:pPr algn="just"/>
            <a:r>
              <a:rPr lang="en-GB" sz="1200" dirty="0">
                <a:latin typeface="DIN Mittelschrift Std" pitchFamily="50" charset="0"/>
              </a:rPr>
              <a:t>The most efficient way to release any stubborn bolts or junctions. R2 heats up in few seconds fire-free above 800°. Set includes 4 coils for majority of applications. Precise, local, safe, fast and efficient! </a:t>
            </a:r>
          </a:p>
          <a:p>
            <a:pPr algn="just"/>
            <a:endParaRPr lang="en-GB" sz="1200" dirty="0">
              <a:latin typeface="DIN Mittelschrift Std" pitchFamily="50" charset="0"/>
            </a:endParaRPr>
          </a:p>
          <a:p>
            <a:pPr marL="171399" indent="-171399">
              <a:buFont typeface="Arial" panose="020B0604020202020204" pitchFamily="34" charset="0"/>
              <a:buChar char="•"/>
            </a:pPr>
            <a:r>
              <a:rPr lang="en-GB" sz="1200" dirty="0">
                <a:latin typeface="DIN Mittelschrift Std" pitchFamily="50" charset="0"/>
              </a:rPr>
              <a:t>Possibility to heat parts above 800°</a:t>
            </a:r>
          </a:p>
          <a:p>
            <a:pPr marL="171399" indent="-171399">
              <a:buFont typeface="Arial" panose="020B0604020202020204" pitchFamily="34" charset="0"/>
              <a:buChar char="•"/>
            </a:pPr>
            <a:r>
              <a:rPr lang="en-GB" sz="1200" dirty="0">
                <a:latin typeface="DIN Mittelschrift Std" pitchFamily="50" charset="0"/>
              </a:rPr>
              <a:t>Mobility and flexibility (light and small)</a:t>
            </a:r>
          </a:p>
          <a:p>
            <a:pPr marL="171399" indent="-171399">
              <a:buFont typeface="Arial" panose="020B0604020202020204" pitchFamily="34" charset="0"/>
              <a:buChar char="•"/>
            </a:pPr>
            <a:r>
              <a:rPr lang="en-GB" sz="1200" dirty="0">
                <a:latin typeface="DIN Mittelschrift Std" pitchFamily="50" charset="0"/>
              </a:rPr>
              <a:t>High capacity (high load factor)</a:t>
            </a:r>
          </a:p>
          <a:p>
            <a:pPr marL="171399" indent="-171399">
              <a:buFont typeface="Arial" panose="020B0604020202020204" pitchFamily="34" charset="0"/>
              <a:buChar char="•"/>
            </a:pPr>
            <a:r>
              <a:rPr lang="en-GB" sz="1200" dirty="0">
                <a:latin typeface="DIN Mittelschrift Std" pitchFamily="50" charset="0"/>
              </a:rPr>
              <a:t>Easy operation and multilateral  </a:t>
            </a:r>
          </a:p>
          <a:p>
            <a:pPr marL="171399" indent="-171399">
              <a:buFont typeface="Arial" panose="020B0604020202020204" pitchFamily="34" charset="0"/>
              <a:buChar char="•"/>
            </a:pPr>
            <a:r>
              <a:rPr lang="en-GB" sz="1200" dirty="0">
                <a:latin typeface="DIN Mittelschrift Std" pitchFamily="50" charset="0"/>
              </a:rPr>
              <a:t>High efficiency (even and stable heating)</a:t>
            </a:r>
          </a:p>
          <a:p>
            <a:pPr marL="171399" indent="-171399">
              <a:buFont typeface="Arial" panose="020B0604020202020204" pitchFamily="34" charset="0"/>
              <a:buChar char="•"/>
            </a:pPr>
            <a:r>
              <a:rPr lang="en-GB" sz="1200" dirty="0">
                <a:latin typeface="DIN Mittelschrift Std" pitchFamily="50" charset="0"/>
              </a:rPr>
              <a:t>Low operation and operator training costs </a:t>
            </a:r>
          </a:p>
          <a:p>
            <a:pPr marL="171399" indent="-171399">
              <a:buFont typeface="Arial" panose="020B0604020202020204" pitchFamily="34" charset="0"/>
              <a:buChar char="•"/>
            </a:pPr>
            <a:r>
              <a:rPr lang="en-GB" sz="1200" dirty="0">
                <a:latin typeface="DIN Mittelschrift Std" pitchFamily="50" charset="0"/>
              </a:rPr>
              <a:t>Extended live coils with 4mm strength</a:t>
            </a:r>
          </a:p>
          <a:p>
            <a:pPr marL="285664" indent="-285664" algn="just">
              <a:buFont typeface="Arial" panose="020B0604020202020204" pitchFamily="34" charset="0"/>
              <a:buChar char="•"/>
            </a:pPr>
            <a:endParaRPr lang="en-GB" sz="1200" dirty="0">
              <a:latin typeface="DIN Mittelschrift Std" pitchFamily="50" charset="0"/>
            </a:endParaRPr>
          </a:p>
        </p:txBody>
      </p:sp>
      <p:sp>
        <p:nvSpPr>
          <p:cNvPr id="5" name="Rechteck 4"/>
          <p:cNvSpPr/>
          <p:nvPr/>
        </p:nvSpPr>
        <p:spPr>
          <a:xfrm>
            <a:off x="1763952" y="216258"/>
            <a:ext cx="2447571" cy="584608"/>
          </a:xfrm>
          <a:prstGeom prst="rect">
            <a:avLst/>
          </a:prstGeom>
        </p:spPr>
        <p:txBody>
          <a:bodyPr wrap="square">
            <a:spAutoFit/>
          </a:bodyPr>
          <a:lstStyle/>
          <a:p>
            <a:pPr algn="ctr"/>
            <a:r>
              <a:rPr lang="de-DE" sz="1600" b="1" dirty="0">
                <a:solidFill>
                  <a:schemeClr val="accent6">
                    <a:lumMod val="75000"/>
                  </a:schemeClr>
                </a:solidFill>
                <a:latin typeface="DIN Mittelschrift Std" pitchFamily="50" charset="0"/>
              </a:rPr>
              <a:t>MASTER‘S </a:t>
            </a:r>
          </a:p>
          <a:p>
            <a:pPr algn="ctr"/>
            <a:r>
              <a:rPr lang="de-DE" sz="1600" b="1" dirty="0">
                <a:solidFill>
                  <a:schemeClr val="accent6">
                    <a:lumMod val="75000"/>
                  </a:schemeClr>
                </a:solidFill>
                <a:latin typeface="DIN Mittelschrift Std" pitchFamily="50" charset="0"/>
              </a:rPr>
              <a:t>INDUCTION HEATER</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535" y="807138"/>
            <a:ext cx="2838158" cy="2684898"/>
          </a:xfrm>
          <a:prstGeom prst="rect">
            <a:avLst/>
          </a:prstGeom>
        </p:spPr>
      </p:pic>
      <p:sp>
        <p:nvSpPr>
          <p:cNvPr id="6" name="Rechteck 5"/>
          <p:cNvSpPr/>
          <p:nvPr/>
        </p:nvSpPr>
        <p:spPr>
          <a:xfrm>
            <a:off x="288211" y="1620185"/>
            <a:ext cx="2170895" cy="1384598"/>
          </a:xfrm>
          <a:prstGeom prst="rect">
            <a:avLst/>
          </a:prstGeom>
        </p:spPr>
        <p:txBody>
          <a:bodyPr wrap="square">
            <a:spAutoFit/>
          </a:bodyPr>
          <a:lstStyle/>
          <a:p>
            <a:pPr algn="ctr"/>
            <a:r>
              <a:rPr lang="en-GB" sz="1200" dirty="0">
                <a:latin typeface="DIN Mittelschrift Std" pitchFamily="50" charset="0"/>
              </a:rPr>
              <a:t>Hand induction heater R2 </a:t>
            </a:r>
          </a:p>
          <a:p>
            <a:pPr algn="ctr"/>
            <a:r>
              <a:rPr lang="en-GB" sz="1200" dirty="0">
                <a:latin typeface="DIN Mittelschrift Std" pitchFamily="50" charset="0"/>
              </a:rPr>
              <a:t>is designed for quick, efficient and safe heating of any </a:t>
            </a:r>
          </a:p>
          <a:p>
            <a:pPr algn="ctr"/>
            <a:r>
              <a:rPr lang="en-GB" sz="1200" dirty="0">
                <a:latin typeface="DIN Mittelschrift Std" pitchFamily="50" charset="0"/>
              </a:rPr>
              <a:t>metallic parts.</a:t>
            </a:r>
          </a:p>
          <a:p>
            <a:pPr algn="ctr"/>
            <a:br>
              <a:rPr lang="en-GB" sz="1200" dirty="0">
                <a:latin typeface="DIN Mittelschrift Std" pitchFamily="50" charset="0"/>
              </a:rPr>
            </a:br>
            <a:endParaRPr lang="de-DE" sz="1200" dirty="0">
              <a:latin typeface="DIN Mittelschrift Std" pitchFamily="50" charset="0"/>
            </a:endParaRPr>
          </a:p>
        </p:txBody>
      </p:sp>
      <p:graphicFrame>
        <p:nvGraphicFramePr>
          <p:cNvPr id="7" name="Tabelle 6"/>
          <p:cNvGraphicFramePr>
            <a:graphicFrameLocks noGrp="1"/>
          </p:cNvGraphicFramePr>
          <p:nvPr>
            <p:extLst>
              <p:ext uri="{D42A27DB-BD31-4B8C-83A1-F6EECF244321}">
                <p14:modId xmlns:p14="http://schemas.microsoft.com/office/powerpoint/2010/main" val="2708142632"/>
              </p:ext>
            </p:extLst>
          </p:nvPr>
        </p:nvGraphicFramePr>
        <p:xfrm>
          <a:off x="467866" y="5615484"/>
          <a:ext cx="4678661" cy="701441"/>
        </p:xfrm>
        <a:graphic>
          <a:graphicData uri="http://schemas.openxmlformats.org/drawingml/2006/table">
            <a:tbl>
              <a:tblPr/>
              <a:tblGrid>
                <a:gridCol w="755900">
                  <a:extLst>
                    <a:ext uri="{9D8B030D-6E8A-4147-A177-3AD203B41FA5}">
                      <a16:colId xmlns:a16="http://schemas.microsoft.com/office/drawing/2014/main" val="20000"/>
                    </a:ext>
                  </a:extLst>
                </a:gridCol>
                <a:gridCol w="915035">
                  <a:extLst>
                    <a:ext uri="{9D8B030D-6E8A-4147-A177-3AD203B41FA5}">
                      <a16:colId xmlns:a16="http://schemas.microsoft.com/office/drawing/2014/main" val="20001"/>
                    </a:ext>
                  </a:extLst>
                </a:gridCol>
                <a:gridCol w="1750505">
                  <a:extLst>
                    <a:ext uri="{9D8B030D-6E8A-4147-A177-3AD203B41FA5}">
                      <a16:colId xmlns:a16="http://schemas.microsoft.com/office/drawing/2014/main" val="20002"/>
                    </a:ext>
                  </a:extLst>
                </a:gridCol>
                <a:gridCol w="1257221">
                  <a:extLst>
                    <a:ext uri="{9D8B030D-6E8A-4147-A177-3AD203B41FA5}">
                      <a16:colId xmlns:a16="http://schemas.microsoft.com/office/drawing/2014/main" val="20003"/>
                    </a:ext>
                  </a:extLst>
                </a:gridCol>
              </a:tblGrid>
              <a:tr h="359897">
                <a:tc>
                  <a:txBody>
                    <a:bodyPr/>
                    <a:lstStyle/>
                    <a:p>
                      <a:pPr algn="ctr" latinLnBrk="1"/>
                      <a:r>
                        <a:rPr lang="en-GB" sz="1100" b="0" noProof="0" dirty="0" err="1">
                          <a:solidFill>
                            <a:schemeClr val="bg1"/>
                          </a:solidFill>
                          <a:effectLst/>
                          <a:latin typeface="DIN Mittelschrift Std" pitchFamily="50" charset="0"/>
                        </a:rPr>
                        <a:t>Cat.No</a:t>
                      </a:r>
                      <a:endParaRPr lang="en-GB" sz="1100" b="0" noProof="0" dirty="0">
                        <a:solidFill>
                          <a:schemeClr val="bg1"/>
                        </a:solidFill>
                        <a:effectLst/>
                        <a:latin typeface="DIN Mittelschrift Std" pitchFamily="50" charset="0"/>
                      </a:endParaRPr>
                    </a:p>
                  </a:txBody>
                  <a:tcPr marL="55771" marR="55771" marT="27885" marB="27885"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latinLnBrk="1"/>
                      <a:r>
                        <a:rPr lang="en-GB" sz="1100" b="0" noProof="0" dirty="0">
                          <a:solidFill>
                            <a:schemeClr val="bg1"/>
                          </a:solidFill>
                          <a:effectLst/>
                          <a:latin typeface="DIN Mittelschrift Std" pitchFamily="50" charset="0"/>
                        </a:rPr>
                        <a:t>Power</a:t>
                      </a:r>
                    </a:p>
                  </a:txBody>
                  <a:tcPr marL="55771" marR="55771" marT="27885" marB="27885"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latinLnBrk="1"/>
                      <a:r>
                        <a:rPr lang="en-GB" sz="1100" b="0" noProof="0" dirty="0">
                          <a:solidFill>
                            <a:schemeClr val="bg1"/>
                          </a:solidFill>
                          <a:effectLst/>
                          <a:latin typeface="DIN Mittelschrift Std" pitchFamily="50" charset="0"/>
                        </a:rPr>
                        <a:t>Working Frequency</a:t>
                      </a:r>
                    </a:p>
                  </a:txBody>
                  <a:tcPr marL="55771" marR="55771" marT="27885" marB="27885"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latinLnBrk="1"/>
                      <a:r>
                        <a:rPr lang="en-GB" sz="1100" b="0" noProof="0" dirty="0">
                          <a:solidFill>
                            <a:schemeClr val="bg1"/>
                          </a:solidFill>
                          <a:effectLst/>
                          <a:latin typeface="DIN Mittelschrift Std" pitchFamily="50" charset="0"/>
                        </a:rPr>
                        <a:t>Efficiency</a:t>
                      </a:r>
                    </a:p>
                  </a:txBody>
                  <a:tcPr marL="55771" marR="55771" marT="27885" marB="27885"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341544">
                <a:tc>
                  <a:txBody>
                    <a:bodyPr/>
                    <a:lstStyle/>
                    <a:p>
                      <a:pPr algn="ctr" fontAlgn="ctr" latinLnBrk="1"/>
                      <a:r>
                        <a:rPr lang="en-GB" sz="1200" b="0" noProof="0" dirty="0">
                          <a:effectLst/>
                          <a:latin typeface="DIN Mittelschrift Std" pitchFamily="50" charset="0"/>
                        </a:rPr>
                        <a:t>800 100 </a:t>
                      </a:r>
                    </a:p>
                  </a:txBody>
                  <a:tcPr marL="55771" marR="55771" marT="27885" marB="27885"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tcPr>
                </a:tc>
                <a:tc>
                  <a:txBody>
                    <a:bodyPr/>
                    <a:lstStyle/>
                    <a:p>
                      <a:pPr algn="ctr" fontAlgn="ctr" latinLnBrk="1"/>
                      <a:r>
                        <a:rPr lang="en-GB" sz="1200" b="0" noProof="0" dirty="0">
                          <a:effectLst/>
                          <a:latin typeface="DIN Mittelschrift Std" pitchFamily="50" charset="0"/>
                        </a:rPr>
                        <a:t>1,5 kVA</a:t>
                      </a:r>
                    </a:p>
                  </a:txBody>
                  <a:tcPr marL="55771" marR="55771" marT="27885" marB="27885"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tcPr>
                </a:tc>
                <a:tc>
                  <a:txBody>
                    <a:bodyPr/>
                    <a:lstStyle/>
                    <a:p>
                      <a:pPr algn="ctr" fontAlgn="ctr" latinLnBrk="1"/>
                      <a:r>
                        <a:rPr lang="en-GB" sz="1200" b="0" noProof="0" dirty="0">
                          <a:effectLst/>
                          <a:latin typeface="DIN Mittelschrift Std" pitchFamily="50" charset="0"/>
                        </a:rPr>
                        <a:t>25 - 60 kHz*</a:t>
                      </a:r>
                    </a:p>
                  </a:txBody>
                  <a:tcPr marL="55771" marR="55771" marT="27885" marB="27885"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tcPr>
                </a:tc>
                <a:tc>
                  <a:txBody>
                    <a:bodyPr/>
                    <a:lstStyle/>
                    <a:p>
                      <a:pPr algn="ctr" fontAlgn="ctr" latinLnBrk="1"/>
                      <a:r>
                        <a:rPr lang="en-GB" sz="1200" b="0" noProof="0" dirty="0">
                          <a:effectLst/>
                          <a:latin typeface="DIN Mittelschrift Std" pitchFamily="50" charset="0"/>
                        </a:rPr>
                        <a:t>90% (PFC)</a:t>
                      </a:r>
                    </a:p>
                  </a:txBody>
                  <a:tcPr marL="55771" marR="55771" marT="27885" marB="27885"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284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9897" y="180437"/>
            <a:ext cx="700632" cy="523070"/>
          </a:xfrm>
          <a:prstGeom prst="rect">
            <a:avLst/>
          </a:prstGeom>
        </p:spPr>
        <p:txBody>
          <a:bodyPr wrap="none">
            <a:spAutoFit/>
          </a:bodyPr>
          <a:lstStyle/>
          <a:p>
            <a:r>
              <a:rPr lang="de-DE" sz="1400" b="1" dirty="0">
                <a:solidFill>
                  <a:schemeClr val="accent6">
                    <a:lumMod val="75000"/>
                  </a:schemeClr>
                </a:solidFill>
                <a:latin typeface="DIN Engschrift Std" pitchFamily="50" charset="0"/>
              </a:rPr>
              <a:t>R2 </a:t>
            </a:r>
          </a:p>
          <a:p>
            <a:r>
              <a:rPr lang="de-DE" sz="1400" b="1" dirty="0">
                <a:solidFill>
                  <a:schemeClr val="accent6">
                    <a:lumMod val="75000"/>
                  </a:schemeClr>
                </a:solidFill>
                <a:latin typeface="DIN Engschrift Std" pitchFamily="50" charset="0"/>
              </a:rPr>
              <a:t>COILS® </a:t>
            </a:r>
          </a:p>
        </p:txBody>
      </p:sp>
      <p:graphicFrame>
        <p:nvGraphicFramePr>
          <p:cNvPr id="3" name="Tabelle 2"/>
          <p:cNvGraphicFramePr>
            <a:graphicFrameLocks noGrp="1"/>
          </p:cNvGraphicFramePr>
          <p:nvPr>
            <p:extLst>
              <p:ext uri="{D42A27DB-BD31-4B8C-83A1-F6EECF244321}">
                <p14:modId xmlns:p14="http://schemas.microsoft.com/office/powerpoint/2010/main" val="2350516119"/>
              </p:ext>
            </p:extLst>
          </p:nvPr>
        </p:nvGraphicFramePr>
        <p:xfrm>
          <a:off x="467866" y="1224254"/>
          <a:ext cx="4678659" cy="4808701"/>
        </p:xfrm>
        <a:graphic>
          <a:graphicData uri="http://schemas.openxmlformats.org/drawingml/2006/table">
            <a:tbl>
              <a:tblPr/>
              <a:tblGrid>
                <a:gridCol w="1184623">
                  <a:extLst>
                    <a:ext uri="{9D8B030D-6E8A-4147-A177-3AD203B41FA5}">
                      <a16:colId xmlns:a16="http://schemas.microsoft.com/office/drawing/2014/main" val="20000"/>
                    </a:ext>
                  </a:extLst>
                </a:gridCol>
                <a:gridCol w="1164627">
                  <a:extLst>
                    <a:ext uri="{9D8B030D-6E8A-4147-A177-3AD203B41FA5}">
                      <a16:colId xmlns:a16="http://schemas.microsoft.com/office/drawing/2014/main" val="20001"/>
                    </a:ext>
                  </a:extLst>
                </a:gridCol>
                <a:gridCol w="978290">
                  <a:extLst>
                    <a:ext uri="{9D8B030D-6E8A-4147-A177-3AD203B41FA5}">
                      <a16:colId xmlns:a16="http://schemas.microsoft.com/office/drawing/2014/main" val="20002"/>
                    </a:ext>
                  </a:extLst>
                </a:gridCol>
                <a:gridCol w="1351119">
                  <a:extLst>
                    <a:ext uri="{9D8B030D-6E8A-4147-A177-3AD203B41FA5}">
                      <a16:colId xmlns:a16="http://schemas.microsoft.com/office/drawing/2014/main" val="20003"/>
                    </a:ext>
                  </a:extLst>
                </a:gridCol>
              </a:tblGrid>
              <a:tr h="359897">
                <a:tc>
                  <a:txBody>
                    <a:bodyPr/>
                    <a:lstStyle/>
                    <a:p>
                      <a:pPr algn="ctr" latinLnBrk="1"/>
                      <a:r>
                        <a:rPr lang="de-DE" sz="1100" b="0" dirty="0">
                          <a:solidFill>
                            <a:schemeClr val="bg1"/>
                          </a:solidFill>
                          <a:effectLst/>
                          <a:latin typeface="DIN Mittelschrift Std" pitchFamily="50" charset="0"/>
                        </a:rPr>
                        <a:t>Cat. </a:t>
                      </a:r>
                      <a:r>
                        <a:rPr lang="de-DE" sz="1100" b="0" dirty="0" err="1">
                          <a:solidFill>
                            <a:schemeClr val="bg1"/>
                          </a:solidFill>
                          <a:effectLst/>
                          <a:latin typeface="DIN Mittelschrift Std" pitchFamily="50" charset="0"/>
                        </a:rPr>
                        <a:t>No</a:t>
                      </a:r>
                      <a:endParaRPr lang="de-DE" sz="1100" b="0" dirty="0">
                        <a:solidFill>
                          <a:schemeClr val="bg1"/>
                        </a:solidFill>
                        <a:effectLst/>
                        <a:latin typeface="DIN Mittelschrift Std" pitchFamily="50" charset="0"/>
                      </a:endParaRP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latinLnBrk="1"/>
                      <a:r>
                        <a:rPr lang="de-DE" sz="1100" b="0" dirty="0">
                          <a:solidFill>
                            <a:schemeClr val="bg1"/>
                          </a:solidFill>
                          <a:effectLst/>
                          <a:latin typeface="DIN Mittelschrift Std" pitchFamily="50" charset="0"/>
                        </a:rPr>
                        <a:t>Ø, mm</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latinLnBrk="1"/>
                      <a:r>
                        <a:rPr lang="de-DE" sz="1100" b="0" dirty="0" err="1">
                          <a:solidFill>
                            <a:schemeClr val="bg1"/>
                          </a:solidFill>
                          <a:effectLst/>
                          <a:latin typeface="DIN Mittelschrift Std" pitchFamily="50" charset="0"/>
                        </a:rPr>
                        <a:t>Length</a:t>
                      </a:r>
                      <a:r>
                        <a:rPr lang="de-DE" sz="1100" b="0" dirty="0">
                          <a:solidFill>
                            <a:schemeClr val="bg1"/>
                          </a:solidFill>
                          <a:effectLst/>
                          <a:latin typeface="DIN Mittelschrift Std" pitchFamily="50" charset="0"/>
                        </a:rPr>
                        <a:t>,</a:t>
                      </a:r>
                    </a:p>
                    <a:p>
                      <a:pPr algn="ctr" latinLnBrk="1"/>
                      <a:r>
                        <a:rPr lang="de-DE" sz="1100" b="0" dirty="0">
                          <a:solidFill>
                            <a:schemeClr val="bg1"/>
                          </a:solidFill>
                          <a:effectLst/>
                          <a:latin typeface="DIN Mittelschrift Std" pitchFamily="50" charset="0"/>
                        </a:rPr>
                        <a:t>mm</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latinLnBrk="1"/>
                      <a:r>
                        <a:rPr lang="de-DE" sz="1100" b="0" dirty="0">
                          <a:solidFill>
                            <a:schemeClr val="bg1"/>
                          </a:solidFill>
                          <a:effectLst/>
                          <a:latin typeface="DIN Mittelschrift Std" pitchFamily="50" charset="0"/>
                        </a:rPr>
                        <a:t>Mode</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65726">
                <a:tc>
                  <a:txBody>
                    <a:bodyPr/>
                    <a:lstStyle/>
                    <a:p>
                      <a:pPr algn="ctr" latinLnBrk="1"/>
                      <a:r>
                        <a:rPr lang="de-DE" sz="1200" b="0" dirty="0">
                          <a:effectLst/>
                          <a:latin typeface="DIN Mittelschrift Std" pitchFamily="50" charset="0"/>
                        </a:rPr>
                        <a:t>800 100-15</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15</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rowSpan="8">
                  <a:txBody>
                    <a:bodyPr/>
                    <a:lstStyle/>
                    <a:p>
                      <a:pPr algn="ctr" latinLnBrk="1"/>
                      <a:r>
                        <a:rPr lang="de-DE" sz="1200" b="0" dirty="0" err="1">
                          <a:effectLst/>
                          <a:latin typeface="DIN Mittelschrift Std" pitchFamily="50" charset="0"/>
                        </a:rPr>
                        <a:t>side</a:t>
                      </a:r>
                      <a:r>
                        <a:rPr lang="de-DE" sz="1200" b="0" dirty="0">
                          <a:effectLst/>
                          <a:latin typeface="DIN Mittelschrift Std" pitchFamily="50" charset="0"/>
                        </a:rPr>
                        <a:t> </a:t>
                      </a:r>
                      <a:r>
                        <a:rPr lang="de-DE" sz="1200" b="0" dirty="0" err="1">
                          <a:effectLst/>
                          <a:latin typeface="DIN Mittelschrift Std" pitchFamily="50" charset="0"/>
                        </a:rPr>
                        <a:t>or</a:t>
                      </a:r>
                      <a:endParaRPr lang="de-DE" sz="1200" b="0" dirty="0">
                        <a:effectLst/>
                        <a:latin typeface="DIN Mittelschrift Std" pitchFamily="50" charset="0"/>
                      </a:endParaRPr>
                    </a:p>
                    <a:p>
                      <a:pPr algn="ctr" latinLnBrk="1"/>
                      <a:r>
                        <a:rPr lang="de-DE" sz="1200" b="0" dirty="0">
                          <a:effectLst/>
                          <a:latin typeface="DIN Mittelschrift Std" pitchFamily="50" charset="0"/>
                        </a:rPr>
                        <a:t> front</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65726">
                <a:tc>
                  <a:txBody>
                    <a:bodyPr/>
                    <a:lstStyle/>
                    <a:p>
                      <a:pPr algn="ctr" latinLnBrk="1"/>
                      <a:r>
                        <a:rPr lang="de-DE" sz="1200" b="0" dirty="0">
                          <a:effectLst/>
                          <a:latin typeface="DIN Mittelschrift Std" pitchFamily="50" charset="0"/>
                        </a:rPr>
                        <a:t>800 100-19</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19</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vMerge="1">
                  <a:txBody>
                    <a:bodyPr/>
                    <a:lstStyle/>
                    <a:p>
                      <a:pPr algn="ctr" latinLnBrk="1"/>
                      <a:endParaRPr lang="de-DE" sz="1300" b="0" dirty="0">
                        <a:effectLst/>
                        <a:latin typeface="DIN Mittelschrift Std" pitchFamily="50" charset="0"/>
                      </a:endParaRPr>
                    </a:p>
                  </a:txBody>
                  <a:tcPr marL="4335" marR="4335" marT="4335" marB="433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C95"/>
                    </a:solidFill>
                  </a:tcPr>
                </a:tc>
                <a:extLst>
                  <a:ext uri="{0D108BD9-81ED-4DB2-BD59-A6C34878D82A}">
                    <a16:rowId xmlns:a16="http://schemas.microsoft.com/office/drawing/2014/main" val="10002"/>
                  </a:ext>
                </a:extLst>
              </a:tr>
              <a:tr h="265726">
                <a:tc>
                  <a:txBody>
                    <a:bodyPr/>
                    <a:lstStyle/>
                    <a:p>
                      <a:pPr algn="ctr" latinLnBrk="1"/>
                      <a:r>
                        <a:rPr lang="de-DE" sz="1200" b="0" dirty="0">
                          <a:effectLst/>
                          <a:latin typeface="DIN Mittelschrift Std" pitchFamily="50" charset="0"/>
                        </a:rPr>
                        <a:t>800 100-20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vMerge="1">
                  <a:txBody>
                    <a:bodyPr/>
                    <a:lstStyle/>
                    <a:p>
                      <a:pPr algn="ctr" latinLnBrk="1"/>
                      <a:endParaRPr lang="de-DE" sz="1300" b="0" dirty="0">
                        <a:effectLst/>
                        <a:latin typeface="DIN Mittelschrift Std" pitchFamily="50" charset="0"/>
                      </a:endParaRPr>
                    </a:p>
                  </a:txBody>
                  <a:tcPr marL="4335" marR="4335" marT="4335" marB="433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C95"/>
                    </a:solidFill>
                  </a:tcPr>
                </a:tc>
                <a:extLst>
                  <a:ext uri="{0D108BD9-81ED-4DB2-BD59-A6C34878D82A}">
                    <a16:rowId xmlns:a16="http://schemas.microsoft.com/office/drawing/2014/main" val="10003"/>
                  </a:ext>
                </a:extLst>
              </a:tr>
              <a:tr h="265726">
                <a:tc>
                  <a:txBody>
                    <a:bodyPr/>
                    <a:lstStyle/>
                    <a:p>
                      <a:pPr algn="ctr" latinLnBrk="1"/>
                      <a:r>
                        <a:rPr lang="de-DE" sz="1200" b="0">
                          <a:effectLst/>
                          <a:latin typeface="DIN Mittelschrift Std" pitchFamily="50" charset="0"/>
                        </a:rPr>
                        <a:t>800 100-23</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23</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vMerge="1">
                  <a:txBody>
                    <a:bodyPr/>
                    <a:lstStyle/>
                    <a:p>
                      <a:pPr algn="ctr" latinLnBrk="1"/>
                      <a:endParaRPr lang="de-DE" sz="1300" b="0" dirty="0">
                        <a:effectLst/>
                        <a:latin typeface="DIN Mittelschrift Std" pitchFamily="50" charset="0"/>
                      </a:endParaRPr>
                    </a:p>
                  </a:txBody>
                  <a:tcPr marL="4335" marR="4335" marT="4335" marB="433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C95"/>
                    </a:solidFill>
                  </a:tcPr>
                </a:tc>
                <a:extLst>
                  <a:ext uri="{0D108BD9-81ED-4DB2-BD59-A6C34878D82A}">
                    <a16:rowId xmlns:a16="http://schemas.microsoft.com/office/drawing/2014/main" val="10004"/>
                  </a:ext>
                </a:extLst>
              </a:tr>
              <a:tr h="265726">
                <a:tc>
                  <a:txBody>
                    <a:bodyPr/>
                    <a:lstStyle/>
                    <a:p>
                      <a:pPr algn="ctr" latinLnBrk="1"/>
                      <a:r>
                        <a:rPr lang="de-DE" sz="1200" b="0" dirty="0">
                          <a:effectLst/>
                          <a:latin typeface="DIN Mittelschrift Std" pitchFamily="50" charset="0"/>
                        </a:rPr>
                        <a:t>800 100-26</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26</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220-330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vMerge="1">
                  <a:txBody>
                    <a:bodyPr/>
                    <a:lstStyle/>
                    <a:p>
                      <a:pPr algn="ctr" latinLnBrk="1"/>
                      <a:endParaRPr lang="de-DE" sz="1300" b="0" dirty="0">
                        <a:effectLst/>
                        <a:latin typeface="DIN Mittelschrift Std" pitchFamily="50" charset="0"/>
                      </a:endParaRPr>
                    </a:p>
                  </a:txBody>
                  <a:tcPr marL="4335" marR="4335" marT="4335" marB="433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C95"/>
                    </a:solidFill>
                  </a:tcPr>
                </a:tc>
                <a:extLst>
                  <a:ext uri="{0D108BD9-81ED-4DB2-BD59-A6C34878D82A}">
                    <a16:rowId xmlns:a16="http://schemas.microsoft.com/office/drawing/2014/main" val="10005"/>
                  </a:ext>
                </a:extLst>
              </a:tr>
              <a:tr h="265726">
                <a:tc>
                  <a:txBody>
                    <a:bodyPr/>
                    <a:lstStyle/>
                    <a:p>
                      <a:pPr algn="ctr" latinLnBrk="1"/>
                      <a:r>
                        <a:rPr lang="de-DE" sz="1200" b="0">
                          <a:effectLst/>
                          <a:latin typeface="DIN Mittelschrift Std" pitchFamily="50" charset="0"/>
                        </a:rPr>
                        <a:t>800 100-32</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32</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220-330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vMerge="1">
                  <a:txBody>
                    <a:bodyPr/>
                    <a:lstStyle/>
                    <a:p>
                      <a:pPr algn="ctr" latinLnBrk="1"/>
                      <a:endParaRPr lang="de-DE" sz="1300" b="0" dirty="0">
                        <a:effectLst/>
                        <a:latin typeface="DIN Mittelschrift Std" pitchFamily="50" charset="0"/>
                      </a:endParaRPr>
                    </a:p>
                  </a:txBody>
                  <a:tcPr marL="4335" marR="4335" marT="4335" marB="433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C95"/>
                    </a:solidFill>
                  </a:tcPr>
                </a:tc>
                <a:extLst>
                  <a:ext uri="{0D108BD9-81ED-4DB2-BD59-A6C34878D82A}">
                    <a16:rowId xmlns:a16="http://schemas.microsoft.com/office/drawing/2014/main" val="10006"/>
                  </a:ext>
                </a:extLst>
              </a:tr>
              <a:tr h="265726">
                <a:tc>
                  <a:txBody>
                    <a:bodyPr/>
                    <a:lstStyle/>
                    <a:p>
                      <a:pPr algn="ctr" latinLnBrk="1"/>
                      <a:r>
                        <a:rPr lang="de-DE" sz="1200" b="0">
                          <a:effectLst/>
                          <a:latin typeface="DIN Mittelschrift Std" pitchFamily="50" charset="0"/>
                        </a:rPr>
                        <a:t>800 100-38</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38</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220-330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vMerge="1">
                  <a:txBody>
                    <a:bodyPr/>
                    <a:lstStyle/>
                    <a:p>
                      <a:pPr algn="ctr" latinLnBrk="1"/>
                      <a:endParaRPr lang="de-DE" sz="1300" b="0" dirty="0">
                        <a:effectLst/>
                        <a:latin typeface="DIN Mittelschrift Std" pitchFamily="50" charset="0"/>
                      </a:endParaRPr>
                    </a:p>
                  </a:txBody>
                  <a:tcPr marL="4335" marR="4335" marT="4335" marB="433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C95"/>
                    </a:solidFill>
                  </a:tcPr>
                </a:tc>
                <a:extLst>
                  <a:ext uri="{0D108BD9-81ED-4DB2-BD59-A6C34878D82A}">
                    <a16:rowId xmlns:a16="http://schemas.microsoft.com/office/drawing/2014/main" val="10007"/>
                  </a:ext>
                </a:extLst>
              </a:tr>
              <a:tr h="265726">
                <a:tc>
                  <a:txBody>
                    <a:bodyPr/>
                    <a:lstStyle/>
                    <a:p>
                      <a:pPr algn="ctr" latinLnBrk="1"/>
                      <a:r>
                        <a:rPr lang="de-DE" sz="1200" b="0">
                          <a:effectLst/>
                          <a:latin typeface="DIN Mittelschrift Std" pitchFamily="50" charset="0"/>
                        </a:rPr>
                        <a:t>800 100-45</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a:effectLst/>
                          <a:latin typeface="DIN Mittelschrift Std" pitchFamily="50" charset="0"/>
                        </a:rPr>
                        <a:t>45</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220-330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vMerge="1">
                  <a:txBody>
                    <a:bodyPr/>
                    <a:lstStyle/>
                    <a:p>
                      <a:pPr algn="ctr" latinLnBrk="1"/>
                      <a:endParaRPr lang="de-DE" sz="1300" b="0" dirty="0">
                        <a:effectLst/>
                        <a:latin typeface="DIN Mittelschrift Std" pitchFamily="50" charset="0"/>
                      </a:endParaRPr>
                    </a:p>
                  </a:txBody>
                  <a:tcPr marL="4335" marR="4335" marT="4335" marB="4335"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CC95"/>
                    </a:solidFill>
                  </a:tcPr>
                </a:tc>
                <a:extLst>
                  <a:ext uri="{0D108BD9-81ED-4DB2-BD59-A6C34878D82A}">
                    <a16:rowId xmlns:a16="http://schemas.microsoft.com/office/drawing/2014/main" val="10008"/>
                  </a:ext>
                </a:extLst>
              </a:tr>
              <a:tr h="569999">
                <a:tc>
                  <a:txBody>
                    <a:bodyPr/>
                    <a:lstStyle/>
                    <a:p>
                      <a:pPr algn="ctr" latinLnBrk="1"/>
                      <a:r>
                        <a:rPr lang="de-DE" sz="1200" b="0" dirty="0">
                          <a:effectLst/>
                          <a:latin typeface="DIN Mittelschrift Std" pitchFamily="50" charset="0"/>
                        </a:rPr>
                        <a:t>800 100- 03</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Semi-</a:t>
                      </a:r>
                    </a:p>
                    <a:p>
                      <a:pPr algn="ctr" latinLnBrk="1"/>
                      <a:r>
                        <a:rPr lang="de-DE" sz="1200" b="0" dirty="0">
                          <a:effectLst/>
                          <a:latin typeface="DIN Mittelschrift Std" pitchFamily="50" charset="0"/>
                        </a:rPr>
                        <a:t>Flexible</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750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191495">
                <a:tc>
                  <a:txBody>
                    <a:bodyPr/>
                    <a:lstStyle/>
                    <a:p>
                      <a:pPr algn="ctr" latinLnBrk="1"/>
                      <a:r>
                        <a:rPr lang="de-DE" sz="1200" b="0">
                          <a:effectLst/>
                          <a:latin typeface="DIN Mittelschrift Std" pitchFamily="50" charset="0"/>
                        </a:rPr>
                        <a:t>800 100 - 02</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Flexible</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800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r h="429497">
                <a:tc>
                  <a:txBody>
                    <a:bodyPr/>
                    <a:lstStyle/>
                    <a:p>
                      <a:pPr algn="ctr" latinLnBrk="1"/>
                      <a:r>
                        <a:rPr lang="de-DE" sz="1200" b="0">
                          <a:effectLst/>
                          <a:latin typeface="DIN Mittelschrift Std" pitchFamily="50" charset="0"/>
                        </a:rPr>
                        <a:t>800 100 - 04</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Flexible -</a:t>
                      </a:r>
                    </a:p>
                    <a:p>
                      <a:pPr algn="ctr" latinLnBrk="1"/>
                      <a:r>
                        <a:rPr lang="de-DE" sz="1200" b="0" dirty="0" err="1">
                          <a:effectLst/>
                          <a:latin typeface="DIN Mittelschrift Std" pitchFamily="50" charset="0"/>
                        </a:rPr>
                        <a:t>Ceramic</a:t>
                      </a:r>
                      <a:endParaRPr lang="de-DE" sz="1200" b="0" dirty="0">
                        <a:effectLst/>
                        <a:latin typeface="DIN Mittelschrift Std" pitchFamily="50" charset="0"/>
                      </a:endParaRP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800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Extra durable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191495">
                <a:tc>
                  <a:txBody>
                    <a:bodyPr/>
                    <a:lstStyle/>
                    <a:p>
                      <a:pPr algn="ctr" latinLnBrk="1"/>
                      <a:r>
                        <a:rPr lang="de-DE" sz="1200" b="0">
                          <a:effectLst/>
                          <a:latin typeface="DIN Mittelschrift Std" pitchFamily="50" charset="0"/>
                        </a:rPr>
                        <a:t>800100 - 01</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a:effectLst/>
                          <a:latin typeface="DIN Mittelschrift Std" pitchFamily="50" charset="0"/>
                        </a:rPr>
                        <a:t>Flexibel</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1000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374323">
                <a:tc>
                  <a:txBody>
                    <a:bodyPr/>
                    <a:lstStyle/>
                    <a:p>
                      <a:pPr algn="ctr" latinLnBrk="1"/>
                      <a:r>
                        <a:rPr lang="de-DE" sz="1200" b="0">
                          <a:effectLst/>
                          <a:latin typeface="DIN Mittelschrift Std" pitchFamily="50" charset="0"/>
                        </a:rPr>
                        <a:t>800 100 - Spot</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Focus-</a:t>
                      </a:r>
                    </a:p>
                    <a:p>
                      <a:pPr algn="ctr" latinLnBrk="1"/>
                      <a:r>
                        <a:rPr lang="de-DE" sz="1200" b="0" dirty="0">
                          <a:effectLst/>
                          <a:latin typeface="DIN Mittelschrift Std" pitchFamily="50" charset="0"/>
                        </a:rPr>
                        <a:t>Coil NEW!</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191495">
                <a:tc>
                  <a:txBody>
                    <a:bodyPr/>
                    <a:lstStyle/>
                    <a:p>
                      <a:pPr algn="ctr" latinLnBrk="1"/>
                      <a:r>
                        <a:rPr lang="de-DE" sz="1200" b="0">
                          <a:effectLst/>
                          <a:latin typeface="DIN Mittelschrift Std" pitchFamily="50" charset="0"/>
                        </a:rPr>
                        <a:t>800 100 - Pad</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a:effectLst/>
                          <a:latin typeface="DIN Mittelschrift Std" pitchFamily="50" charset="0"/>
                        </a:rPr>
                        <a:t>PAD</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 </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374323">
                <a:tc>
                  <a:txBody>
                    <a:bodyPr/>
                    <a:lstStyle/>
                    <a:p>
                      <a:pPr algn="ctr" latinLnBrk="1"/>
                      <a:r>
                        <a:rPr lang="de-DE" sz="1200" b="0" dirty="0">
                          <a:effectLst/>
                          <a:latin typeface="DIN Mittelschrift Std" pitchFamily="50" charset="0"/>
                        </a:rPr>
                        <a:t>800 100 - Set</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15 - 45</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220 - 330</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tc>
                  <a:txBody>
                    <a:bodyPr/>
                    <a:lstStyle/>
                    <a:p>
                      <a:pPr algn="ctr" latinLnBrk="1"/>
                      <a:r>
                        <a:rPr lang="de-DE" sz="1200" b="0" dirty="0">
                          <a:effectLst/>
                          <a:latin typeface="DIN Mittelschrift Std" pitchFamily="50" charset="0"/>
                        </a:rPr>
                        <a:t>8 Coils </a:t>
                      </a:r>
                    </a:p>
                    <a:p>
                      <a:pPr algn="ctr" latinLnBrk="1"/>
                      <a:r>
                        <a:rPr lang="de-DE" sz="1200" b="0" dirty="0" err="1">
                          <a:effectLst/>
                          <a:latin typeface="DIN Mittelschrift Std" pitchFamily="50" charset="0"/>
                        </a:rPr>
                        <a:t>side</a:t>
                      </a:r>
                      <a:r>
                        <a:rPr lang="de-DE" sz="1200" b="0" dirty="0">
                          <a:effectLst/>
                          <a:latin typeface="DIN Mittelschrift Std" pitchFamily="50" charset="0"/>
                        </a:rPr>
                        <a:t> </a:t>
                      </a:r>
                      <a:r>
                        <a:rPr lang="de-DE" sz="1200" b="0" dirty="0" err="1">
                          <a:effectLst/>
                          <a:latin typeface="DIN Mittelschrift Std" pitchFamily="50" charset="0"/>
                        </a:rPr>
                        <a:t>or</a:t>
                      </a:r>
                      <a:r>
                        <a:rPr lang="de-DE" sz="1200" b="0" dirty="0">
                          <a:effectLst/>
                          <a:latin typeface="DIN Mittelschrift Std" pitchFamily="50" charset="0"/>
                        </a:rPr>
                        <a:t> front</a:t>
                      </a:r>
                    </a:p>
                  </a:txBody>
                  <a:tcPr marL="4334" marR="4334" marT="4334" marB="4334"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4" name="Rechteck 3"/>
          <p:cNvSpPr/>
          <p:nvPr/>
        </p:nvSpPr>
        <p:spPr>
          <a:xfrm>
            <a:off x="1583983" y="216258"/>
            <a:ext cx="2447571" cy="584608"/>
          </a:xfrm>
          <a:prstGeom prst="rect">
            <a:avLst/>
          </a:prstGeom>
        </p:spPr>
        <p:txBody>
          <a:bodyPr wrap="square">
            <a:spAutoFit/>
          </a:bodyPr>
          <a:lstStyle/>
          <a:p>
            <a:pPr algn="ctr"/>
            <a:r>
              <a:rPr lang="de-DE" sz="1600" b="1" dirty="0">
                <a:solidFill>
                  <a:schemeClr val="accent6">
                    <a:lumMod val="75000"/>
                  </a:schemeClr>
                </a:solidFill>
                <a:latin typeface="DIN Mittelschrift Std" pitchFamily="50" charset="0"/>
              </a:rPr>
              <a:t>COILS ACCESSORY FOR</a:t>
            </a:r>
          </a:p>
          <a:p>
            <a:pPr algn="ctr"/>
            <a:r>
              <a:rPr lang="de-DE" sz="1600" b="1" dirty="0">
                <a:solidFill>
                  <a:schemeClr val="accent6">
                    <a:lumMod val="75000"/>
                  </a:schemeClr>
                </a:solidFill>
                <a:latin typeface="DIN Mittelschrift Std" pitchFamily="50" charset="0"/>
              </a:rPr>
              <a:t>INDUCTION HEATER R2 </a:t>
            </a:r>
          </a:p>
        </p:txBody>
      </p:sp>
    </p:spTree>
    <p:extLst>
      <p:ext uri="{BB962C8B-B14F-4D97-AF65-F5344CB8AC3E}">
        <p14:creationId xmlns:p14="http://schemas.microsoft.com/office/powerpoint/2010/main" val="7517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4204" y="504381"/>
            <a:ext cx="4895828" cy="5599929"/>
          </a:xfrm>
          <a:prstGeom prst="rect">
            <a:avLst/>
          </a:prstGeom>
          <a:noFill/>
        </p:spPr>
        <p:txBody>
          <a:bodyPr wrap="square" rtlCol="0">
            <a:spAutoFit/>
          </a:bodyPr>
          <a:lstStyle/>
          <a:p>
            <a:r>
              <a:rPr lang="de-DE" sz="1400" b="1" dirty="0">
                <a:solidFill>
                  <a:schemeClr val="accent6">
                    <a:lumMod val="50000"/>
                  </a:schemeClr>
                </a:solidFill>
                <a:latin typeface="DIN Engschrift Std" pitchFamily="50" charset="0"/>
              </a:rPr>
              <a:t>		</a:t>
            </a:r>
          </a:p>
          <a:p>
            <a:endParaRPr lang="de-DE" sz="1400" b="1" dirty="0">
              <a:solidFill>
                <a:schemeClr val="accent6">
                  <a:lumMod val="50000"/>
                </a:schemeClr>
              </a:solidFill>
              <a:latin typeface="DIN Engschrift Std" pitchFamily="50" charset="0"/>
            </a:endParaRPr>
          </a:p>
          <a:p>
            <a:endParaRPr lang="de-DE" sz="1400" b="1" dirty="0">
              <a:solidFill>
                <a:schemeClr val="accent6">
                  <a:lumMod val="50000"/>
                </a:schemeClr>
              </a:solidFill>
              <a:latin typeface="DIN Engschrift Std" pitchFamily="50" charset="0"/>
            </a:endParaRPr>
          </a:p>
          <a:p>
            <a:endParaRPr lang="de-DE" sz="1400" b="1" dirty="0">
              <a:solidFill>
                <a:schemeClr val="accent6">
                  <a:lumMod val="50000"/>
                </a:schemeClr>
              </a:solidFill>
              <a:latin typeface="DIN Engschrift Std" pitchFamily="50" charset="0"/>
            </a:endParaRPr>
          </a:p>
          <a:p>
            <a:endParaRPr lang="de-DE" sz="1400" b="1" dirty="0">
              <a:solidFill>
                <a:schemeClr val="accent6">
                  <a:lumMod val="50000"/>
                </a:schemeClr>
              </a:solidFill>
              <a:latin typeface="DIN Engschrift Std" pitchFamily="50" charset="0"/>
            </a:endParaRPr>
          </a:p>
          <a:p>
            <a:endParaRPr lang="de-DE" sz="1400" dirty="0">
              <a:solidFill>
                <a:schemeClr val="accent6">
                  <a:lumMod val="50000"/>
                </a:schemeClr>
              </a:solidFill>
              <a:latin typeface="DIN Engschrift Std" pitchFamily="50" charset="0"/>
            </a:endParaRPr>
          </a:p>
          <a:p>
            <a:endParaRPr lang="de-DE" sz="1400" dirty="0">
              <a:solidFill>
                <a:schemeClr val="accent6">
                  <a:lumMod val="50000"/>
                </a:schemeClr>
              </a:solidFill>
              <a:latin typeface="DIN Engschrift Std" pitchFamily="50" charset="0"/>
            </a:endParaRPr>
          </a:p>
          <a:p>
            <a:pPr algn="just"/>
            <a:r>
              <a:rPr lang="en-GB" sz="1400" dirty="0">
                <a:solidFill>
                  <a:schemeClr val="accent6">
                    <a:lumMod val="50000"/>
                  </a:schemeClr>
                </a:solidFill>
                <a:latin typeface="DIN Engschrift Std" pitchFamily="50" charset="0"/>
              </a:rPr>
              <a:t>In over 20 years of our history we have provided our innovative high-quality hand tools all over the world. The majority of our customers are based in Europe and USA. Meller Tools suppliers their patented tools also to the German Bundeswehr and US Army.</a:t>
            </a:r>
            <a:endParaRPr lang="de-DE" sz="1400" dirty="0">
              <a:solidFill>
                <a:schemeClr val="accent6">
                  <a:lumMod val="50000"/>
                </a:schemeClr>
              </a:solidFill>
              <a:latin typeface="DIN Engschrift Std" pitchFamily="50" charset="0"/>
            </a:endParaRPr>
          </a:p>
          <a:p>
            <a:pPr algn="just"/>
            <a:endParaRPr lang="de-DE" sz="1400" dirty="0">
              <a:solidFill>
                <a:schemeClr val="accent6">
                  <a:lumMod val="50000"/>
                </a:schemeClr>
              </a:solidFill>
              <a:latin typeface="DIN Engschrift Std" pitchFamily="50" charset="0"/>
            </a:endParaRPr>
          </a:p>
          <a:p>
            <a:pPr algn="just"/>
            <a:r>
              <a:rPr lang="en-GB" sz="1400" dirty="0">
                <a:solidFill>
                  <a:schemeClr val="accent6">
                    <a:lumMod val="50000"/>
                  </a:schemeClr>
                </a:solidFill>
                <a:latin typeface="DIN Engschrift Std" pitchFamily="50" charset="0"/>
              </a:rPr>
              <a:t>We offer you a small range of innovative patented hand tools, which would simplify your life substantially and bring a successful result just in a fraction of time, you would usually require for the same job without our tools. Our intention is to provide unique tools in a high quality, which could support you in particular tricky situations. With a single tool we either replace a range of ordinary well-known tools, or we invent a solution tool for previously insolvable situation. Thereby helping you to save your time and money!</a:t>
            </a:r>
          </a:p>
          <a:p>
            <a:pPr algn="just"/>
            <a:r>
              <a:rPr lang="en-GB" sz="1798" dirty="0"/>
              <a:t> </a:t>
            </a:r>
          </a:p>
          <a:p>
            <a:r>
              <a:rPr lang="en-GB" sz="1400" b="1" dirty="0">
                <a:solidFill>
                  <a:schemeClr val="accent6">
                    <a:lumMod val="50000"/>
                  </a:schemeClr>
                </a:solidFill>
                <a:latin typeface="DIN Engschrift Std" pitchFamily="50" charset="0"/>
              </a:rPr>
              <a:t>No compromise, just solution!</a:t>
            </a:r>
          </a:p>
          <a:p>
            <a:endParaRPr lang="de-DE" sz="1400" dirty="0">
              <a:solidFill>
                <a:schemeClr val="accent6">
                  <a:lumMod val="50000"/>
                </a:schemeClr>
              </a:solidFill>
              <a:latin typeface="DIN Engschrift Std" pitchFamily="50" charset="0"/>
            </a:endParaRPr>
          </a:p>
        </p:txBody>
      </p:sp>
      <p:pic>
        <p:nvPicPr>
          <p:cNvPr id="3" name="Grafik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344" y="180437"/>
            <a:ext cx="1619431" cy="1816877"/>
          </a:xfrm>
          <a:prstGeom prst="rect">
            <a:avLst/>
          </a:prstGeom>
        </p:spPr>
      </p:pic>
      <p:sp>
        <p:nvSpPr>
          <p:cNvPr id="4" name="Rechteck 3"/>
          <p:cNvSpPr/>
          <p:nvPr/>
        </p:nvSpPr>
        <p:spPr>
          <a:xfrm>
            <a:off x="3023731" y="308155"/>
            <a:ext cx="2087634" cy="1384598"/>
          </a:xfrm>
          <a:prstGeom prst="rect">
            <a:avLst/>
          </a:prstGeom>
        </p:spPr>
        <p:txBody>
          <a:bodyPr wrap="square">
            <a:spAutoFit/>
          </a:bodyPr>
          <a:lstStyle/>
          <a:p>
            <a:pPr algn="just"/>
            <a:r>
              <a:rPr lang="de-DE" sz="1400" b="1" dirty="0">
                <a:solidFill>
                  <a:schemeClr val="accent6">
                    <a:lumMod val="50000"/>
                  </a:schemeClr>
                </a:solidFill>
                <a:latin typeface="DIN Engschrift Std" pitchFamily="50" charset="0"/>
              </a:rPr>
              <a:t>MELLER TOOLS </a:t>
            </a:r>
            <a:r>
              <a:rPr lang="en-GB" sz="1400" dirty="0">
                <a:solidFill>
                  <a:schemeClr val="accent6">
                    <a:lumMod val="50000"/>
                  </a:schemeClr>
                </a:solidFill>
                <a:latin typeface="DIN Engschrift Std" pitchFamily="50" charset="0"/>
              </a:rPr>
              <a:t>is a professional German supplier of patented repairing tools for Auto-motive, Agriculture and Construction Machinery.</a:t>
            </a:r>
            <a:endParaRPr lang="de-DE" sz="1400" dirty="0">
              <a:solidFill>
                <a:schemeClr val="accent6">
                  <a:lumMod val="50000"/>
                </a:schemeClr>
              </a:solidFill>
              <a:latin typeface="DIN Engschrift Std" pitchFamily="50" charset="0"/>
            </a:endParaRPr>
          </a:p>
        </p:txBody>
      </p:sp>
      <p:sp>
        <p:nvSpPr>
          <p:cNvPr id="5" name="Rechteck 4"/>
          <p:cNvSpPr/>
          <p:nvPr/>
        </p:nvSpPr>
        <p:spPr>
          <a:xfrm>
            <a:off x="2699788" y="5823618"/>
            <a:ext cx="2770981" cy="953834"/>
          </a:xfrm>
          <a:prstGeom prst="rect">
            <a:avLst/>
          </a:prstGeom>
        </p:spPr>
        <p:txBody>
          <a:bodyPr>
            <a:spAutoFit/>
          </a:bodyPr>
          <a:lstStyle/>
          <a:p>
            <a:pPr algn="ctr"/>
            <a:r>
              <a:rPr lang="en-GB" sz="1400">
                <a:solidFill>
                  <a:schemeClr val="accent6">
                    <a:lumMod val="50000"/>
                  </a:schemeClr>
                </a:solidFill>
                <a:latin typeface="DIN Engschrift Std" pitchFamily="50" charset="0"/>
              </a:rPr>
              <a:t>Look forward to support you!</a:t>
            </a:r>
          </a:p>
          <a:p>
            <a:pPr algn="ctr"/>
            <a:r>
              <a:rPr lang="en-GB" sz="1400">
                <a:solidFill>
                  <a:schemeClr val="accent6">
                    <a:lumMod val="50000"/>
                  </a:schemeClr>
                </a:solidFill>
                <a:latin typeface="DIN Engschrift Std" pitchFamily="50" charset="0"/>
              </a:rPr>
              <a:t>                    </a:t>
            </a:r>
            <a:r>
              <a:rPr lang="en-GB" sz="2399">
                <a:solidFill>
                  <a:schemeClr val="accent6">
                    <a:lumMod val="50000"/>
                  </a:schemeClr>
                </a:solidFill>
                <a:latin typeface="Freestyle Script" panose="030804020302050B0404" pitchFamily="66" charset="0"/>
              </a:rPr>
              <a:t>Arie Meller</a:t>
            </a:r>
          </a:p>
          <a:p>
            <a:pPr algn="just"/>
            <a:endParaRPr lang="en-GB" sz="1798">
              <a:solidFill>
                <a:schemeClr val="accent6">
                  <a:lumMod val="50000"/>
                </a:schemeClr>
              </a:solidFill>
              <a:latin typeface="DIN Engschrift Std" pitchFamily="50" charset="0"/>
            </a:endParaRPr>
          </a:p>
        </p:txBody>
      </p:sp>
    </p:spTree>
    <p:extLst>
      <p:ext uri="{BB962C8B-B14F-4D97-AF65-F5344CB8AC3E}">
        <p14:creationId xmlns:p14="http://schemas.microsoft.com/office/powerpoint/2010/main" val="261284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185" y="1396137"/>
            <a:ext cx="1206270" cy="1479331"/>
          </a:xfrm>
          <a:prstGeom prst="rect">
            <a:avLst/>
          </a:prstGeom>
        </p:spPr>
      </p:pic>
      <p:sp>
        <p:nvSpPr>
          <p:cNvPr id="2" name="Rechteck 1"/>
          <p:cNvSpPr/>
          <p:nvPr/>
        </p:nvSpPr>
        <p:spPr>
          <a:xfrm>
            <a:off x="4678660" y="216258"/>
            <a:ext cx="575505" cy="307689"/>
          </a:xfrm>
          <a:prstGeom prst="rect">
            <a:avLst/>
          </a:prstGeom>
        </p:spPr>
        <p:txBody>
          <a:bodyPr wrap="none">
            <a:spAutoFit/>
          </a:bodyPr>
          <a:lstStyle/>
          <a:p>
            <a:r>
              <a:rPr lang="de-DE" sz="1400" b="1" dirty="0">
                <a:solidFill>
                  <a:schemeClr val="accent6">
                    <a:lumMod val="75000"/>
                  </a:schemeClr>
                </a:solidFill>
                <a:latin typeface="DIN Engschrift Std" pitchFamily="50" charset="0"/>
              </a:rPr>
              <a:t>NES</a:t>
            </a:r>
            <a:r>
              <a:rPr lang="de-DE" sz="14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3" name="Rechteck 2"/>
          <p:cNvSpPr/>
          <p:nvPr/>
        </p:nvSpPr>
        <p:spPr>
          <a:xfrm>
            <a:off x="1404015" y="216258"/>
            <a:ext cx="3149976" cy="830759"/>
          </a:xfrm>
          <a:prstGeom prst="rect">
            <a:avLst/>
          </a:prstGeom>
        </p:spPr>
        <p:txBody>
          <a:bodyPr wrap="square">
            <a:spAutoFit/>
          </a:bodyPr>
          <a:lstStyle/>
          <a:p>
            <a:pPr algn="ctr"/>
            <a:r>
              <a:rPr lang="de-DE" sz="1600" b="1" dirty="0">
                <a:solidFill>
                  <a:schemeClr val="accent6">
                    <a:lumMod val="75000"/>
                  </a:schemeClr>
                </a:solidFill>
                <a:latin typeface="DIN Mittelschrift Std" pitchFamily="50" charset="0"/>
              </a:rPr>
              <a:t>UNIVERSEL </a:t>
            </a:r>
          </a:p>
          <a:p>
            <a:pPr algn="ctr"/>
            <a:r>
              <a:rPr lang="de-DE" sz="1600" b="1" dirty="0">
                <a:solidFill>
                  <a:schemeClr val="accent6">
                    <a:lumMod val="75000"/>
                  </a:schemeClr>
                </a:solidFill>
                <a:latin typeface="DIN Mittelschrift Std" pitchFamily="50" charset="0"/>
              </a:rPr>
              <a:t>THREAD</a:t>
            </a:r>
          </a:p>
          <a:p>
            <a:pPr algn="ctr"/>
            <a:r>
              <a:rPr lang="de-DE" sz="1600" b="1" dirty="0">
                <a:solidFill>
                  <a:schemeClr val="accent6">
                    <a:lumMod val="75000"/>
                  </a:schemeClr>
                </a:solidFill>
                <a:latin typeface="DIN Mittelschrift Std" pitchFamily="50" charset="0"/>
              </a:rPr>
              <a:t>RESTORER</a:t>
            </a:r>
          </a:p>
        </p:txBody>
      </p:sp>
      <p:sp>
        <p:nvSpPr>
          <p:cNvPr id="4" name="Rechteck 3"/>
          <p:cNvSpPr/>
          <p:nvPr/>
        </p:nvSpPr>
        <p:spPr>
          <a:xfrm>
            <a:off x="1385492" y="3287002"/>
            <a:ext cx="2770981" cy="369226"/>
          </a:xfrm>
          <a:prstGeom prst="rect">
            <a:avLst/>
          </a:prstGeom>
        </p:spPr>
        <p:txBody>
          <a:bodyPr>
            <a:spAutoFit/>
          </a:bodyPr>
          <a:lstStyle/>
          <a:p>
            <a:endParaRPr lang="de-DE" sz="1798" dirty="0"/>
          </a:p>
        </p:txBody>
      </p:sp>
      <p:sp>
        <p:nvSpPr>
          <p:cNvPr id="5" name="Rechteck 4"/>
          <p:cNvSpPr/>
          <p:nvPr/>
        </p:nvSpPr>
        <p:spPr>
          <a:xfrm>
            <a:off x="1547557" y="1367928"/>
            <a:ext cx="3563808" cy="2123050"/>
          </a:xfrm>
          <a:prstGeom prst="rect">
            <a:avLst/>
          </a:prstGeom>
        </p:spPr>
        <p:txBody>
          <a:bodyPr wrap="square">
            <a:spAutoFit/>
          </a:bodyPr>
          <a:lstStyle/>
          <a:p>
            <a:pPr algn="just"/>
            <a:r>
              <a:rPr lang="en-GB" sz="1200" dirty="0">
                <a:latin typeface="DIN Engschrift Std" pitchFamily="50" charset="0"/>
              </a:rPr>
              <a:t>NES is a complete line of tools, specially designed to repair any kind of defect threads and is an ideal tool to save time and money! This tool can mend any type of threads, internal or external, any diameter, pitch, fine, coarse, left or right hand threads. This “All-rounder” replaces alone over 150 single pieces and is easy and comfortable to use.</a:t>
            </a:r>
          </a:p>
          <a:p>
            <a:pPr algn="just"/>
            <a:endParaRPr lang="de-DE" sz="1200" dirty="0">
              <a:latin typeface="DIN Mittelschrift Std" pitchFamily="50" charset="0"/>
            </a:endParaRPr>
          </a:p>
          <a:p>
            <a:pPr marL="285664" indent="-285664" algn="just">
              <a:buFont typeface="Arial" panose="020B0604020202020204" pitchFamily="34" charset="0"/>
              <a:buChar char="•"/>
            </a:pPr>
            <a:r>
              <a:rPr lang="de-DE" sz="1200" b="1" dirty="0" err="1">
                <a:latin typeface="DIN Mittelschrift Std" pitchFamily="50" charset="0"/>
              </a:rPr>
              <a:t>For</a:t>
            </a:r>
            <a:r>
              <a:rPr lang="de-DE" sz="1200" b="1" dirty="0">
                <a:latin typeface="DIN Mittelschrift Std" pitchFamily="50" charset="0"/>
              </a:rPr>
              <a:t> </a:t>
            </a:r>
            <a:r>
              <a:rPr lang="de-DE" sz="1200" b="1" dirty="0" err="1">
                <a:latin typeface="DIN Mittelschrift Std" pitchFamily="50" charset="0"/>
              </a:rPr>
              <a:t>any</a:t>
            </a:r>
            <a:r>
              <a:rPr lang="de-DE" sz="1200" b="1" dirty="0">
                <a:latin typeface="DIN Mittelschrift Std" pitchFamily="50" charset="0"/>
              </a:rPr>
              <a:t> </a:t>
            </a:r>
            <a:r>
              <a:rPr lang="de-DE" sz="1200" b="1" dirty="0" err="1">
                <a:latin typeface="DIN Mittelschrift Std" pitchFamily="50" charset="0"/>
              </a:rPr>
              <a:t>screw</a:t>
            </a:r>
            <a:endParaRPr lang="de-DE" sz="1200" b="1" dirty="0">
              <a:latin typeface="DIN Mittelschrift Std" pitchFamily="50" charset="0"/>
            </a:endParaRPr>
          </a:p>
          <a:p>
            <a:pPr marL="285664" indent="-285664" algn="just">
              <a:buFont typeface="Arial" panose="020B0604020202020204" pitchFamily="34" charset="0"/>
              <a:buChar char="•"/>
            </a:pPr>
            <a:r>
              <a:rPr lang="de-DE" sz="1200" b="1" dirty="0">
                <a:latin typeface="DIN Mittelschrift Std" pitchFamily="50" charset="0"/>
              </a:rPr>
              <a:t>Easy, fast and </a:t>
            </a:r>
            <a:r>
              <a:rPr lang="de-DE" sz="1200" b="1" dirty="0" err="1">
                <a:latin typeface="DIN Mittelschrift Std" pitchFamily="50" charset="0"/>
              </a:rPr>
              <a:t>comfortable</a:t>
            </a:r>
            <a:r>
              <a:rPr lang="de-DE" sz="1200" b="1" dirty="0">
                <a:latin typeface="DIN Mittelschrift Std" pitchFamily="50" charset="0"/>
              </a:rPr>
              <a:t> </a:t>
            </a:r>
            <a:r>
              <a:rPr lang="de-DE" sz="1200" b="1" dirty="0" err="1">
                <a:latin typeface="DIN Mittelschrift Std" pitchFamily="50" charset="0"/>
              </a:rPr>
              <a:t>application</a:t>
            </a:r>
            <a:endParaRPr lang="de-DE" sz="1200" b="1" dirty="0">
              <a:latin typeface="DIN Mittelschrift Std" pitchFamily="50" charset="0"/>
            </a:endParaRPr>
          </a:p>
          <a:p>
            <a:pPr marL="285664" indent="-285664" algn="just">
              <a:buFont typeface="Arial" panose="020B0604020202020204" pitchFamily="34" charset="0"/>
              <a:buChar char="•"/>
            </a:pPr>
            <a:r>
              <a:rPr lang="de-DE" sz="1200" b="1" dirty="0" err="1">
                <a:latin typeface="DIN Mittelschrift Std" pitchFamily="50" charset="0"/>
              </a:rPr>
              <a:t>Replace</a:t>
            </a:r>
            <a:r>
              <a:rPr lang="de-DE" sz="1200" b="1" dirty="0">
                <a:latin typeface="DIN Mittelschrift Std" pitchFamily="50" charset="0"/>
              </a:rPr>
              <a:t> </a:t>
            </a:r>
            <a:r>
              <a:rPr lang="de-DE" sz="1200" b="1" dirty="0" err="1">
                <a:latin typeface="DIN Mittelschrift Std" pitchFamily="50" charset="0"/>
              </a:rPr>
              <a:t>over</a:t>
            </a:r>
            <a:r>
              <a:rPr lang="de-DE" sz="1200" b="1" dirty="0">
                <a:latin typeface="DIN Mittelschrift Std" pitchFamily="50" charset="0"/>
              </a:rPr>
              <a:t> 150 </a:t>
            </a:r>
            <a:r>
              <a:rPr lang="de-DE" sz="1200" b="1" dirty="0" err="1">
                <a:latin typeface="DIN Mittelschrift Std" pitchFamily="50" charset="0"/>
              </a:rPr>
              <a:t>single</a:t>
            </a:r>
            <a:r>
              <a:rPr lang="de-DE" sz="1200" b="1" dirty="0">
                <a:latin typeface="DIN Mittelschrift Std" pitchFamily="50" charset="0"/>
              </a:rPr>
              <a:t> </a:t>
            </a:r>
            <a:r>
              <a:rPr lang="de-DE" sz="1200" b="1" dirty="0" err="1">
                <a:latin typeface="DIN Mittelschrift Std" pitchFamily="50" charset="0"/>
              </a:rPr>
              <a:t>rethreading</a:t>
            </a:r>
            <a:r>
              <a:rPr lang="de-DE" sz="1200" b="1" dirty="0">
                <a:latin typeface="DIN Mittelschrift Std" pitchFamily="50" charset="0"/>
              </a:rPr>
              <a:t> dies</a:t>
            </a:r>
          </a:p>
        </p:txBody>
      </p:sp>
      <p:pic>
        <p:nvPicPr>
          <p:cNvPr id="9" name="Grafik 8"/>
          <p:cNvPicPr>
            <a:picLocks noChangeAspect="1"/>
          </p:cNvPicPr>
          <p:nvPr/>
        </p:nvPicPr>
        <p:blipFill>
          <a:blip r:embed="rId3" cstate="print">
            <a:clrChange>
              <a:clrFrom>
                <a:srgbClr val="FCFDFF"/>
              </a:clrFrom>
              <a:clrTo>
                <a:srgbClr val="FCFDFF">
                  <a:alpha val="0"/>
                </a:srgbClr>
              </a:clrTo>
            </a:clrChange>
            <a:extLst>
              <a:ext uri="{28A0092B-C50C-407E-A947-70E740481C1C}">
                <a14:useLocalDpi xmlns:a14="http://schemas.microsoft.com/office/drawing/2010/main" val="0"/>
              </a:ext>
            </a:extLst>
          </a:blip>
          <a:stretch>
            <a:fillRect/>
          </a:stretch>
        </p:blipFill>
        <p:spPr>
          <a:xfrm rot="20826171">
            <a:off x="302541" y="3003664"/>
            <a:ext cx="1437391" cy="935902"/>
          </a:xfrm>
          <a:prstGeom prst="rect">
            <a:avLst/>
          </a:prstGeom>
        </p:spPr>
      </p:pic>
      <p:graphicFrame>
        <p:nvGraphicFramePr>
          <p:cNvPr id="10" name="Tabelle 9"/>
          <p:cNvGraphicFramePr>
            <a:graphicFrameLocks noGrp="1"/>
          </p:cNvGraphicFramePr>
          <p:nvPr>
            <p:extLst>
              <p:ext uri="{D42A27DB-BD31-4B8C-83A1-F6EECF244321}">
                <p14:modId xmlns:p14="http://schemas.microsoft.com/office/powerpoint/2010/main" val="2180022854"/>
              </p:ext>
            </p:extLst>
          </p:nvPr>
        </p:nvGraphicFramePr>
        <p:xfrm>
          <a:off x="468179" y="4245342"/>
          <a:ext cx="4678662" cy="822908"/>
        </p:xfrm>
        <a:graphic>
          <a:graphicData uri="http://schemas.openxmlformats.org/drawingml/2006/table">
            <a:tbl>
              <a:tblPr firstRow="1" bandRow="1">
                <a:tableStyleId>{5940675A-B579-460E-94D1-54222C63F5DA}</a:tableStyleId>
              </a:tblPr>
              <a:tblGrid>
                <a:gridCol w="779777">
                  <a:extLst>
                    <a:ext uri="{9D8B030D-6E8A-4147-A177-3AD203B41FA5}">
                      <a16:colId xmlns:a16="http://schemas.microsoft.com/office/drawing/2014/main" val="20000"/>
                    </a:ext>
                  </a:extLst>
                </a:gridCol>
                <a:gridCol w="779777">
                  <a:extLst>
                    <a:ext uri="{9D8B030D-6E8A-4147-A177-3AD203B41FA5}">
                      <a16:colId xmlns:a16="http://schemas.microsoft.com/office/drawing/2014/main" val="20001"/>
                    </a:ext>
                  </a:extLst>
                </a:gridCol>
                <a:gridCol w="779777">
                  <a:extLst>
                    <a:ext uri="{9D8B030D-6E8A-4147-A177-3AD203B41FA5}">
                      <a16:colId xmlns:a16="http://schemas.microsoft.com/office/drawing/2014/main" val="20002"/>
                    </a:ext>
                  </a:extLst>
                </a:gridCol>
                <a:gridCol w="779777">
                  <a:extLst>
                    <a:ext uri="{9D8B030D-6E8A-4147-A177-3AD203B41FA5}">
                      <a16:colId xmlns:a16="http://schemas.microsoft.com/office/drawing/2014/main" val="20003"/>
                    </a:ext>
                  </a:extLst>
                </a:gridCol>
                <a:gridCol w="779777">
                  <a:extLst>
                    <a:ext uri="{9D8B030D-6E8A-4147-A177-3AD203B41FA5}">
                      <a16:colId xmlns:a16="http://schemas.microsoft.com/office/drawing/2014/main" val="20004"/>
                    </a:ext>
                  </a:extLst>
                </a:gridCol>
                <a:gridCol w="779777">
                  <a:extLst>
                    <a:ext uri="{9D8B030D-6E8A-4147-A177-3AD203B41FA5}">
                      <a16:colId xmlns:a16="http://schemas.microsoft.com/office/drawing/2014/main" val="20005"/>
                    </a:ext>
                  </a:extLst>
                </a:gridCol>
              </a:tblGrid>
              <a:tr h="396127">
                <a:tc>
                  <a:txBody>
                    <a:bodyPr/>
                    <a:lstStyle/>
                    <a:p>
                      <a:pPr algn="ctr"/>
                      <a:r>
                        <a:rPr lang="de-DE" sz="1000" b="1" dirty="0">
                          <a:solidFill>
                            <a:schemeClr val="bg1"/>
                          </a:solidFill>
                          <a:latin typeface="DIN Mittelschrift Std" pitchFamily="50" charset="0"/>
                        </a:rPr>
                        <a:t>MINI</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MIDI</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SMALL</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GIANT</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SET</a:t>
                      </a:r>
                    </a:p>
                    <a:p>
                      <a:pPr algn="ctr"/>
                      <a:r>
                        <a:rPr lang="de-DE" sz="1000" b="1" dirty="0">
                          <a:solidFill>
                            <a:schemeClr val="bg1"/>
                          </a:solidFill>
                          <a:latin typeface="DIN Mittelschrift Std" pitchFamily="50" charset="0"/>
                        </a:rPr>
                        <a:t>1000</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SET </a:t>
                      </a:r>
                    </a:p>
                    <a:p>
                      <a:pPr algn="ctr"/>
                      <a:r>
                        <a:rPr lang="de-DE" sz="1000" b="1" dirty="0">
                          <a:solidFill>
                            <a:schemeClr val="bg1"/>
                          </a:solidFill>
                          <a:latin typeface="DIN Mittelschrift Std" pitchFamily="50" charset="0"/>
                        </a:rPr>
                        <a:t>1300</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426598">
                <a:tc>
                  <a:txBody>
                    <a:bodyPr/>
                    <a:lstStyle/>
                    <a:p>
                      <a:pPr algn="ctr"/>
                      <a:r>
                        <a:rPr lang="de-DE" sz="1100" b="1" dirty="0">
                          <a:latin typeface="DIN Mittelschrift Std" pitchFamily="50" charset="0"/>
                        </a:rPr>
                        <a:t>4-13 </a:t>
                      </a:r>
                    </a:p>
                    <a:p>
                      <a:pPr algn="ctr"/>
                      <a:r>
                        <a:rPr lang="de-DE" sz="1100" b="1" dirty="0">
                          <a:latin typeface="DIN Mittelschrift Std" pitchFamily="50" charset="0"/>
                        </a:rPr>
                        <a:t>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4 – 18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17 – 38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35 – 152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4 – 38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4 – 152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1" name="Textfeld 10"/>
          <p:cNvSpPr txBox="1"/>
          <p:nvPr/>
        </p:nvSpPr>
        <p:spPr>
          <a:xfrm>
            <a:off x="2303857" y="3959774"/>
            <a:ext cx="1223786" cy="338457"/>
          </a:xfrm>
          <a:prstGeom prst="rect">
            <a:avLst/>
          </a:prstGeom>
          <a:noFill/>
        </p:spPr>
        <p:txBody>
          <a:bodyPr wrap="square" rtlCol="0">
            <a:spAutoFit/>
          </a:bodyPr>
          <a:lstStyle/>
          <a:p>
            <a:r>
              <a:rPr lang="de-DE" sz="1600" b="1" dirty="0">
                <a:solidFill>
                  <a:schemeClr val="accent6">
                    <a:lumMod val="75000"/>
                  </a:schemeClr>
                </a:solidFill>
                <a:latin typeface="DIN Mittelschrift Std" pitchFamily="50" charset="0"/>
              </a:rPr>
              <a:t>EXTERNAL</a:t>
            </a:r>
          </a:p>
        </p:txBody>
      </p:sp>
      <p:graphicFrame>
        <p:nvGraphicFramePr>
          <p:cNvPr id="12" name="Tabelle 11"/>
          <p:cNvGraphicFramePr>
            <a:graphicFrameLocks noGrp="1"/>
          </p:cNvGraphicFramePr>
          <p:nvPr>
            <p:extLst>
              <p:ext uri="{D42A27DB-BD31-4B8C-83A1-F6EECF244321}">
                <p14:modId xmlns:p14="http://schemas.microsoft.com/office/powerpoint/2010/main" val="3055821086"/>
              </p:ext>
            </p:extLst>
          </p:nvPr>
        </p:nvGraphicFramePr>
        <p:xfrm>
          <a:off x="468179" y="5312117"/>
          <a:ext cx="4678662" cy="838056"/>
        </p:xfrm>
        <a:graphic>
          <a:graphicData uri="http://schemas.openxmlformats.org/drawingml/2006/table">
            <a:tbl>
              <a:tblPr firstRow="1" bandRow="1">
                <a:tableStyleId>{5940675A-B579-460E-94D1-54222C63F5DA}</a:tableStyleId>
              </a:tblPr>
              <a:tblGrid>
                <a:gridCol w="779777">
                  <a:extLst>
                    <a:ext uri="{9D8B030D-6E8A-4147-A177-3AD203B41FA5}">
                      <a16:colId xmlns:a16="http://schemas.microsoft.com/office/drawing/2014/main" val="20000"/>
                    </a:ext>
                  </a:extLst>
                </a:gridCol>
                <a:gridCol w="779777">
                  <a:extLst>
                    <a:ext uri="{9D8B030D-6E8A-4147-A177-3AD203B41FA5}">
                      <a16:colId xmlns:a16="http://schemas.microsoft.com/office/drawing/2014/main" val="20001"/>
                    </a:ext>
                  </a:extLst>
                </a:gridCol>
                <a:gridCol w="779777">
                  <a:extLst>
                    <a:ext uri="{9D8B030D-6E8A-4147-A177-3AD203B41FA5}">
                      <a16:colId xmlns:a16="http://schemas.microsoft.com/office/drawing/2014/main" val="20002"/>
                    </a:ext>
                  </a:extLst>
                </a:gridCol>
                <a:gridCol w="779777">
                  <a:extLst>
                    <a:ext uri="{9D8B030D-6E8A-4147-A177-3AD203B41FA5}">
                      <a16:colId xmlns:a16="http://schemas.microsoft.com/office/drawing/2014/main" val="20003"/>
                    </a:ext>
                  </a:extLst>
                </a:gridCol>
                <a:gridCol w="779777">
                  <a:extLst>
                    <a:ext uri="{9D8B030D-6E8A-4147-A177-3AD203B41FA5}">
                      <a16:colId xmlns:a16="http://schemas.microsoft.com/office/drawing/2014/main" val="20004"/>
                    </a:ext>
                  </a:extLst>
                </a:gridCol>
                <a:gridCol w="779777">
                  <a:extLst>
                    <a:ext uri="{9D8B030D-6E8A-4147-A177-3AD203B41FA5}">
                      <a16:colId xmlns:a16="http://schemas.microsoft.com/office/drawing/2014/main" val="20005"/>
                    </a:ext>
                  </a:extLst>
                </a:gridCol>
              </a:tblGrid>
              <a:tr h="411362">
                <a:tc>
                  <a:txBody>
                    <a:bodyPr/>
                    <a:lstStyle/>
                    <a:p>
                      <a:pPr algn="ctr"/>
                      <a:r>
                        <a:rPr lang="de-DE" sz="1000" b="1" dirty="0">
                          <a:solidFill>
                            <a:schemeClr val="bg1"/>
                          </a:solidFill>
                          <a:latin typeface="DIN Mittelschrift Std" pitchFamily="50" charset="0"/>
                        </a:rPr>
                        <a:t>7210</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7220</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7230</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SET </a:t>
                      </a:r>
                    </a:p>
                    <a:p>
                      <a:pPr algn="ctr"/>
                      <a:r>
                        <a:rPr lang="de-DE" sz="1000" b="1" dirty="0">
                          <a:solidFill>
                            <a:schemeClr val="bg1"/>
                          </a:solidFill>
                          <a:latin typeface="DIN Mittelschrift Std" pitchFamily="50" charset="0"/>
                        </a:rPr>
                        <a:t>1007</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SET</a:t>
                      </a:r>
                    </a:p>
                    <a:p>
                      <a:pPr algn="ctr"/>
                      <a:r>
                        <a:rPr lang="de-DE" sz="1000" b="1" dirty="0">
                          <a:solidFill>
                            <a:schemeClr val="bg1"/>
                          </a:solidFill>
                          <a:latin typeface="DIN Mittelschrift Std" pitchFamily="50" charset="0"/>
                        </a:rPr>
                        <a:t>1008</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tc>
                  <a:txBody>
                    <a:bodyPr/>
                    <a:lstStyle/>
                    <a:p>
                      <a:pPr algn="ctr"/>
                      <a:r>
                        <a:rPr lang="de-DE" sz="1000" b="1" dirty="0">
                          <a:solidFill>
                            <a:schemeClr val="bg1"/>
                          </a:solidFill>
                          <a:latin typeface="DIN Mittelschrift Std" pitchFamily="50" charset="0"/>
                        </a:rPr>
                        <a:t>SET </a:t>
                      </a:r>
                    </a:p>
                    <a:p>
                      <a:pPr algn="ctr"/>
                      <a:r>
                        <a:rPr lang="de-DE" sz="1000" b="1" dirty="0">
                          <a:solidFill>
                            <a:schemeClr val="bg1"/>
                          </a:solidFill>
                          <a:latin typeface="DIN Mittelschrift Std" pitchFamily="50" charset="0"/>
                        </a:rPr>
                        <a:t>1036</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426598">
                <a:tc>
                  <a:txBody>
                    <a:bodyPr/>
                    <a:lstStyle/>
                    <a:p>
                      <a:pPr algn="ctr"/>
                      <a:r>
                        <a:rPr lang="de-DE" sz="1100" b="1" dirty="0">
                          <a:latin typeface="DIN Mittelschrift Std" pitchFamily="50" charset="0"/>
                        </a:rPr>
                        <a:t>8-11 </a:t>
                      </a:r>
                    </a:p>
                    <a:p>
                      <a:pPr algn="ctr"/>
                      <a:r>
                        <a:rPr lang="de-DE" sz="1100" b="1" dirty="0">
                          <a:latin typeface="DIN Mittelschrift Std" pitchFamily="50" charset="0"/>
                        </a:rPr>
                        <a:t>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12 – 16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16 – 20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8 – 20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8 – 32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de-DE" sz="1100" b="1" dirty="0">
                          <a:latin typeface="DIN Mittelschrift Std" pitchFamily="50" charset="0"/>
                        </a:rPr>
                        <a:t>22 – 168 mm</a:t>
                      </a:r>
                    </a:p>
                  </a:txBody>
                  <a:tcPr marL="91414" marR="91414" marT="45707" marB="4570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3" name="Textfeld 12"/>
          <p:cNvSpPr txBox="1"/>
          <p:nvPr/>
        </p:nvSpPr>
        <p:spPr>
          <a:xfrm>
            <a:off x="2303857" y="5026550"/>
            <a:ext cx="1223786" cy="338457"/>
          </a:xfrm>
          <a:prstGeom prst="rect">
            <a:avLst/>
          </a:prstGeom>
          <a:noFill/>
        </p:spPr>
        <p:txBody>
          <a:bodyPr wrap="square" rtlCol="0">
            <a:spAutoFit/>
          </a:bodyPr>
          <a:lstStyle/>
          <a:p>
            <a:r>
              <a:rPr lang="de-DE" sz="1600" b="1" dirty="0">
                <a:solidFill>
                  <a:schemeClr val="accent6">
                    <a:lumMod val="75000"/>
                  </a:schemeClr>
                </a:solidFill>
                <a:latin typeface="DIN Mittelschrift Std" pitchFamily="50" charset="0"/>
              </a:rPr>
              <a:t>INTERNAL*</a:t>
            </a:r>
          </a:p>
        </p:txBody>
      </p:sp>
      <p:sp>
        <p:nvSpPr>
          <p:cNvPr id="14" name="Rechteck 13"/>
          <p:cNvSpPr/>
          <p:nvPr/>
        </p:nvSpPr>
        <p:spPr>
          <a:xfrm>
            <a:off x="648148" y="6191384"/>
            <a:ext cx="1849079" cy="276920"/>
          </a:xfrm>
          <a:prstGeom prst="rect">
            <a:avLst/>
          </a:prstGeom>
        </p:spPr>
        <p:txBody>
          <a:bodyPr wrap="none">
            <a:spAutoFit/>
          </a:bodyPr>
          <a:lstStyle/>
          <a:p>
            <a:r>
              <a:rPr lang="de-DE" sz="1200" dirty="0">
                <a:latin typeface="DIN Mittelschrift Std" pitchFamily="50" charset="0"/>
              </a:rPr>
              <a:t>* </a:t>
            </a:r>
            <a:r>
              <a:rPr lang="de-DE" sz="1200" dirty="0" err="1">
                <a:latin typeface="DIN Mittelschrift Std" pitchFamily="50" charset="0"/>
              </a:rPr>
              <a:t>Available</a:t>
            </a:r>
            <a:r>
              <a:rPr lang="de-DE" sz="1200" dirty="0">
                <a:latin typeface="DIN Mittelschrift Std" pitchFamily="50" charset="0"/>
              </a:rPr>
              <a:t> in </a:t>
            </a:r>
            <a:r>
              <a:rPr lang="de-DE" sz="1200" dirty="0" err="1">
                <a:latin typeface="DIN Mittelschrift Std" pitchFamily="50" charset="0"/>
              </a:rPr>
              <a:t>further</a:t>
            </a:r>
            <a:r>
              <a:rPr lang="de-DE" sz="1200" dirty="0">
                <a:latin typeface="DIN Mittelschrift Std" pitchFamily="50" charset="0"/>
              </a:rPr>
              <a:t> </a:t>
            </a:r>
            <a:r>
              <a:rPr lang="de-DE" sz="1200" dirty="0" err="1">
                <a:latin typeface="DIN Mittelschrift Std" pitchFamily="50" charset="0"/>
              </a:rPr>
              <a:t>sizes</a:t>
            </a:r>
            <a:endParaRPr lang="de-DE" sz="1200" dirty="0">
              <a:latin typeface="DIN Mittelschrift Std" pitchFamily="50" charset="0"/>
            </a:endParaRPr>
          </a:p>
        </p:txBody>
      </p:sp>
    </p:spTree>
    <p:extLst>
      <p:ext uri="{BB962C8B-B14F-4D97-AF65-F5344CB8AC3E}">
        <p14:creationId xmlns:p14="http://schemas.microsoft.com/office/powerpoint/2010/main" val="307621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61231">
            <a:off x="1102958" y="624138"/>
            <a:ext cx="797331" cy="583676"/>
          </a:xfrm>
          <a:prstGeom prst="rect">
            <a:avLst/>
          </a:prstGeom>
        </p:spPr>
      </p:pic>
      <p:sp>
        <p:nvSpPr>
          <p:cNvPr id="2" name="Rechteck 1"/>
          <p:cNvSpPr/>
          <p:nvPr/>
        </p:nvSpPr>
        <p:spPr>
          <a:xfrm>
            <a:off x="359897" y="216258"/>
            <a:ext cx="945515" cy="523220"/>
          </a:xfrm>
          <a:prstGeom prst="rect">
            <a:avLst/>
          </a:prstGeom>
        </p:spPr>
        <p:txBody>
          <a:bodyPr wrap="none">
            <a:spAutoFit/>
          </a:bodyPr>
          <a:lstStyle/>
          <a:p>
            <a:r>
              <a:rPr lang="de-DE" sz="1400" b="1" dirty="0">
                <a:solidFill>
                  <a:schemeClr val="accent6">
                    <a:lumMod val="75000"/>
                  </a:schemeClr>
                </a:solidFill>
                <a:latin typeface="DIN Engschrift Std" pitchFamily="50" charset="0"/>
              </a:rPr>
              <a:t>UNI </a:t>
            </a:r>
          </a:p>
          <a:p>
            <a:r>
              <a:rPr lang="de-DE" sz="1400" b="1" dirty="0">
                <a:solidFill>
                  <a:schemeClr val="accent6">
                    <a:lumMod val="75000"/>
                  </a:schemeClr>
                </a:solidFill>
                <a:latin typeface="DIN Engschrift Std" pitchFamily="50" charset="0"/>
              </a:rPr>
              <a:t>REAMER</a:t>
            </a:r>
            <a:r>
              <a:rPr lang="de-DE" sz="16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3" name="Rechteck 2"/>
          <p:cNvSpPr/>
          <p:nvPr/>
        </p:nvSpPr>
        <p:spPr>
          <a:xfrm>
            <a:off x="395887" y="1363869"/>
            <a:ext cx="4751480" cy="1199985"/>
          </a:xfrm>
          <a:prstGeom prst="rect">
            <a:avLst/>
          </a:prstGeom>
        </p:spPr>
        <p:txBody>
          <a:bodyPr wrap="square">
            <a:spAutoFit/>
          </a:bodyPr>
          <a:lstStyle/>
          <a:p>
            <a:pPr algn="just"/>
            <a:r>
              <a:rPr lang="en-US" sz="1200" dirty="0"/>
              <a:t>Uni Reamer repairs damaged screws in seconds. It is operated by a hand drill or cordless screwdriver and can be used for all steel grades. It is applicable to any rounds, bars, threaded rods and screws, etc. and any materials, like stainless or hardened steel, mild steel, copper, brass, wood, fiberglass and hard plastic.</a:t>
            </a:r>
          </a:p>
          <a:p>
            <a:pPr algn="just"/>
            <a:r>
              <a:rPr lang="en-US" sz="1200" dirty="0"/>
              <a:t>Uni Reamer simplifies the repair process and saves your time and money.</a:t>
            </a:r>
            <a:endParaRPr lang="de-DE" sz="1200" dirty="0"/>
          </a:p>
        </p:txBody>
      </p:sp>
      <p:sp>
        <p:nvSpPr>
          <p:cNvPr id="4" name="Rechteck 3"/>
          <p:cNvSpPr/>
          <p:nvPr/>
        </p:nvSpPr>
        <p:spPr>
          <a:xfrm>
            <a:off x="1619740" y="216258"/>
            <a:ext cx="2411577" cy="584608"/>
          </a:xfrm>
          <a:prstGeom prst="rect">
            <a:avLst/>
          </a:prstGeom>
        </p:spPr>
        <p:txBody>
          <a:bodyPr wrap="square">
            <a:spAutoFit/>
          </a:bodyPr>
          <a:lstStyle/>
          <a:p>
            <a:pPr algn="ctr"/>
            <a:r>
              <a:rPr lang="en-US" sz="1600" b="1" dirty="0">
                <a:solidFill>
                  <a:schemeClr val="accent6">
                    <a:lumMod val="75000"/>
                  </a:schemeClr>
                </a:solidFill>
                <a:latin typeface="DIN Mittelschrift Std" pitchFamily="50" charset="0"/>
              </a:rPr>
              <a:t>UNIVERSAL </a:t>
            </a:r>
          </a:p>
          <a:p>
            <a:pPr algn="ctr"/>
            <a:r>
              <a:rPr lang="en-US" sz="1600" b="1" dirty="0">
                <a:solidFill>
                  <a:schemeClr val="accent6">
                    <a:lumMod val="75000"/>
                  </a:schemeClr>
                </a:solidFill>
                <a:latin typeface="DIN Mittelschrift Std" pitchFamily="50" charset="0"/>
              </a:rPr>
              <a:t>DEBURRING TOOL</a:t>
            </a:r>
            <a:endParaRPr lang="de-DE" sz="1600" b="1" dirty="0">
              <a:solidFill>
                <a:schemeClr val="accent6">
                  <a:lumMod val="75000"/>
                </a:schemeClr>
              </a:solidFill>
              <a:latin typeface="DIN Mittelschrift Std" pitchFamily="50" charset="0"/>
            </a:endParaRP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865" y="2592014"/>
            <a:ext cx="4678660" cy="2123771"/>
          </a:xfrm>
          <a:prstGeom prst="rect">
            <a:avLst/>
          </a:prstGeom>
        </p:spPr>
      </p:pic>
      <p:graphicFrame>
        <p:nvGraphicFramePr>
          <p:cNvPr id="9" name="Tabelle 8"/>
          <p:cNvGraphicFramePr>
            <a:graphicFrameLocks noGrp="1"/>
          </p:cNvGraphicFramePr>
          <p:nvPr>
            <p:extLst>
              <p:ext uri="{D42A27DB-BD31-4B8C-83A1-F6EECF244321}">
                <p14:modId xmlns:p14="http://schemas.microsoft.com/office/powerpoint/2010/main" val="2519587762"/>
              </p:ext>
            </p:extLst>
          </p:nvPr>
        </p:nvGraphicFramePr>
        <p:xfrm>
          <a:off x="467866" y="4791502"/>
          <a:ext cx="4678659" cy="1606274"/>
        </p:xfrm>
        <a:graphic>
          <a:graphicData uri="http://schemas.openxmlformats.org/drawingml/2006/table">
            <a:tbl>
              <a:tblPr>
                <a:tableStyleId>{5C22544A-7EE6-4342-B048-85BDC9FD1C3A}</a:tableStyleId>
              </a:tblPr>
              <a:tblGrid>
                <a:gridCol w="674619">
                  <a:extLst>
                    <a:ext uri="{9D8B030D-6E8A-4147-A177-3AD203B41FA5}">
                      <a16:colId xmlns:a16="http://schemas.microsoft.com/office/drawing/2014/main" val="20000"/>
                    </a:ext>
                  </a:extLst>
                </a:gridCol>
                <a:gridCol w="707208">
                  <a:extLst>
                    <a:ext uri="{9D8B030D-6E8A-4147-A177-3AD203B41FA5}">
                      <a16:colId xmlns:a16="http://schemas.microsoft.com/office/drawing/2014/main" val="20001"/>
                    </a:ext>
                  </a:extLst>
                </a:gridCol>
                <a:gridCol w="674619">
                  <a:extLst>
                    <a:ext uri="{9D8B030D-6E8A-4147-A177-3AD203B41FA5}">
                      <a16:colId xmlns:a16="http://schemas.microsoft.com/office/drawing/2014/main" val="20002"/>
                    </a:ext>
                  </a:extLst>
                </a:gridCol>
                <a:gridCol w="565767">
                  <a:extLst>
                    <a:ext uri="{9D8B030D-6E8A-4147-A177-3AD203B41FA5}">
                      <a16:colId xmlns:a16="http://schemas.microsoft.com/office/drawing/2014/main" val="20003"/>
                    </a:ext>
                  </a:extLst>
                </a:gridCol>
                <a:gridCol w="674619">
                  <a:extLst>
                    <a:ext uri="{9D8B030D-6E8A-4147-A177-3AD203B41FA5}">
                      <a16:colId xmlns:a16="http://schemas.microsoft.com/office/drawing/2014/main" val="20004"/>
                    </a:ext>
                  </a:extLst>
                </a:gridCol>
                <a:gridCol w="674619">
                  <a:extLst>
                    <a:ext uri="{9D8B030D-6E8A-4147-A177-3AD203B41FA5}">
                      <a16:colId xmlns:a16="http://schemas.microsoft.com/office/drawing/2014/main" val="20005"/>
                    </a:ext>
                  </a:extLst>
                </a:gridCol>
                <a:gridCol w="707208">
                  <a:extLst>
                    <a:ext uri="{9D8B030D-6E8A-4147-A177-3AD203B41FA5}">
                      <a16:colId xmlns:a16="http://schemas.microsoft.com/office/drawing/2014/main" val="20006"/>
                    </a:ext>
                  </a:extLst>
                </a:gridCol>
              </a:tblGrid>
              <a:tr h="509672">
                <a:tc>
                  <a:txBody>
                    <a:bodyPr/>
                    <a:lstStyle/>
                    <a:p>
                      <a:pPr algn="ctr" rtl="0" fontAlgn="ctr"/>
                      <a:r>
                        <a:rPr lang="en-GB" sz="1100" u="none" strike="noStrike" noProof="0" dirty="0">
                          <a:solidFill>
                            <a:schemeClr val="bg1"/>
                          </a:solidFill>
                          <a:effectLst/>
                          <a:latin typeface="DIN Mittelschrift Std" pitchFamily="50" charset="0"/>
                        </a:rPr>
                        <a:t>Cat. No</a:t>
                      </a:r>
                      <a:endParaRPr lang="en-GB" sz="1100" b="0" i="0" u="none" strike="noStrike" noProof="0" dirty="0">
                        <a:solidFill>
                          <a:schemeClr val="bg1"/>
                        </a:solidFill>
                        <a:effectLst/>
                        <a:latin typeface="DIN Mittelschrift Std" pitchFamily="50" charset="0"/>
                      </a:endParaRPr>
                    </a:p>
                  </a:txBody>
                  <a:tcPr marL="82751" marR="6896" marT="6896" marB="0" anchor="ctr">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algn="ctr" rtl="0" fontAlgn="ctr"/>
                      <a:r>
                        <a:rPr lang="en-GB" sz="1100" b="0" i="0" u="none" strike="noStrike" noProof="0" dirty="0">
                          <a:solidFill>
                            <a:schemeClr val="bg1"/>
                          </a:solidFill>
                          <a:effectLst/>
                          <a:latin typeface="DIN Mittelschrift Std" pitchFamily="50" charset="0"/>
                        </a:rPr>
                        <a:t>Diameter,</a:t>
                      </a:r>
                    </a:p>
                    <a:p>
                      <a:pPr algn="ctr" rtl="0" fontAlgn="ctr"/>
                      <a:r>
                        <a:rPr lang="en-GB" sz="1100" b="0" i="0" u="none" strike="noStrike" noProof="0" dirty="0">
                          <a:solidFill>
                            <a:schemeClr val="bg1"/>
                          </a:solidFill>
                          <a:effectLst/>
                          <a:latin typeface="DIN Mittelschrift Std" pitchFamily="50" charset="0"/>
                        </a:rPr>
                        <a:t>mm</a:t>
                      </a:r>
                    </a:p>
                  </a:txBody>
                  <a:tcPr marL="82751"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algn="ctr" rtl="0" fontAlgn="ctr"/>
                      <a:r>
                        <a:rPr lang="en-GB" sz="1100" u="none" strike="noStrike" noProof="0" dirty="0">
                          <a:solidFill>
                            <a:schemeClr val="bg1"/>
                          </a:solidFill>
                          <a:effectLst/>
                          <a:latin typeface="DIN Mittelschrift Std" pitchFamily="50" charset="0"/>
                        </a:rPr>
                        <a:t>Torque</a:t>
                      </a:r>
                      <a:endParaRPr lang="en-GB" sz="1100" b="0" i="0" u="none" strike="noStrike" noProof="0" dirty="0">
                        <a:solidFill>
                          <a:schemeClr val="bg1"/>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algn="ctr" rtl="0" fontAlgn="ctr"/>
                      <a:r>
                        <a:rPr lang="en-GB" sz="1100" u="none" strike="noStrike" noProof="0" dirty="0">
                          <a:solidFill>
                            <a:schemeClr val="bg1"/>
                          </a:solidFill>
                          <a:effectLst/>
                          <a:latin typeface="DIN Mittelschrift Std" pitchFamily="50" charset="0"/>
                        </a:rPr>
                        <a:t>Blade</a:t>
                      </a:r>
                      <a:endParaRPr lang="en-GB" sz="1100" b="0" i="0" u="none" strike="noStrike" noProof="0" dirty="0">
                        <a:solidFill>
                          <a:schemeClr val="bg1"/>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effectLst/>
                          <a:latin typeface="DIN Mittelschrift Std" pitchFamily="50" charset="0"/>
                        </a:rPr>
                        <a:t>Degree of</a:t>
                      </a:r>
                    </a:p>
                    <a:p>
                      <a:pPr algn="ctr" rtl="0" fontAlgn="ctr"/>
                      <a:r>
                        <a:rPr lang="en-GB" sz="1100" b="0" i="0" u="none" strike="noStrike" noProof="0" dirty="0">
                          <a:solidFill>
                            <a:schemeClr val="bg1"/>
                          </a:solidFill>
                          <a:effectLst/>
                          <a:latin typeface="DIN Mittelschrift Std" pitchFamily="50" charset="0"/>
                        </a:rPr>
                        <a:t>Hardness</a:t>
                      </a: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algn="ctr" rtl="0" fontAlgn="ctr"/>
                      <a:r>
                        <a:rPr lang="en-GB" sz="1100" u="none" strike="noStrike" noProof="0" dirty="0">
                          <a:solidFill>
                            <a:schemeClr val="bg1"/>
                          </a:solidFill>
                          <a:effectLst/>
                          <a:latin typeface="DIN Mittelschrift Std" pitchFamily="50" charset="0"/>
                        </a:rPr>
                        <a:t>Max. rotation</a:t>
                      </a:r>
                    </a:p>
                    <a:p>
                      <a:pPr algn="ctr" rtl="0" fontAlgn="ctr"/>
                      <a:r>
                        <a:rPr lang="en-GB" sz="1100" b="0" i="0" u="none" strike="noStrike" noProof="0" dirty="0">
                          <a:solidFill>
                            <a:schemeClr val="bg1"/>
                          </a:solidFill>
                          <a:effectLst/>
                          <a:latin typeface="DIN Mittelschrift Std" pitchFamily="50" charset="0"/>
                        </a:rPr>
                        <a:t>speed</a:t>
                      </a: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algn="ctr" rtl="0" fontAlgn="ctr"/>
                      <a:r>
                        <a:rPr lang="en-GB" sz="1100" u="none" strike="noStrike" noProof="0" dirty="0">
                          <a:solidFill>
                            <a:schemeClr val="bg1"/>
                          </a:solidFill>
                          <a:effectLst/>
                          <a:latin typeface="DIN Mittelschrift Std" pitchFamily="50" charset="0"/>
                        </a:rPr>
                        <a:t>Availability</a:t>
                      </a:r>
                      <a:endParaRPr lang="en-GB" sz="1100" b="0" i="0" u="none" strike="noStrike" noProof="0" dirty="0">
                        <a:solidFill>
                          <a:schemeClr val="bg1"/>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solidFill>
                      <a:schemeClr val="accent6">
                        <a:lumMod val="75000"/>
                      </a:schemeClr>
                    </a:solidFill>
                  </a:tcPr>
                </a:tc>
                <a:extLst>
                  <a:ext uri="{0D108BD9-81ED-4DB2-BD59-A6C34878D82A}">
                    <a16:rowId xmlns:a16="http://schemas.microsoft.com/office/drawing/2014/main" val="10000"/>
                  </a:ext>
                </a:extLst>
              </a:tr>
              <a:tr h="365486">
                <a:tc>
                  <a:txBody>
                    <a:bodyPr/>
                    <a:lstStyle/>
                    <a:p>
                      <a:pPr algn="ctr" rtl="0" fontAlgn="ctr"/>
                      <a:r>
                        <a:rPr lang="en-GB" sz="1100" b="0" u="none" strike="noStrike" noProof="0">
                          <a:effectLst/>
                          <a:latin typeface="DIN Mittelschrift Std" pitchFamily="50" charset="0"/>
                        </a:rPr>
                        <a:t>600 000</a:t>
                      </a:r>
                      <a:endParaRPr lang="en-GB" sz="1100" b="0" i="0" u="none" strike="noStrike" noProof="0">
                        <a:solidFill>
                          <a:srgbClr val="000000"/>
                        </a:solidFill>
                        <a:effectLst/>
                        <a:latin typeface="DIN Mittelschrift Std" pitchFamily="50" charset="0"/>
                      </a:endParaRPr>
                    </a:p>
                  </a:txBody>
                  <a:tcPr marL="6896" marR="6896" marT="6896" marB="0" anchor="ct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dirty="0">
                          <a:effectLst/>
                          <a:latin typeface="DIN Mittelschrift Std" pitchFamily="50" charset="0"/>
                        </a:rPr>
                        <a:t>3 - 19 mm</a:t>
                      </a:r>
                      <a:endParaRPr lang="en-GB" sz="1100" b="0" i="0" u="none" strike="noStrike" noProof="0" dirty="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260 NM</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dirty="0">
                          <a:effectLst/>
                          <a:latin typeface="DIN Mittelschrift Std" pitchFamily="50" charset="0"/>
                        </a:rPr>
                        <a:t>H.S.S.E</a:t>
                      </a:r>
                      <a:endParaRPr lang="en-GB" sz="1100" b="0" i="0" u="none" strike="noStrike" noProof="0" dirty="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dirty="0">
                          <a:effectLst/>
                          <a:latin typeface="DIN Mittelschrift Std" pitchFamily="50" charset="0"/>
                        </a:rPr>
                        <a:t>RC 60</a:t>
                      </a:r>
                      <a:endParaRPr lang="en-GB" sz="1100" b="0" i="0" u="none" strike="noStrike" noProof="0" dirty="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400 rpm</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Single</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365486">
                <a:tc>
                  <a:txBody>
                    <a:bodyPr/>
                    <a:lstStyle/>
                    <a:p>
                      <a:pPr algn="ctr" rtl="0" fontAlgn="ctr"/>
                      <a:r>
                        <a:rPr lang="en-GB" sz="1100" b="0" i="0" u="none" strike="noStrike" noProof="0">
                          <a:solidFill>
                            <a:srgbClr val="000000"/>
                          </a:solidFill>
                          <a:effectLst/>
                          <a:latin typeface="DIN Mittelschrift Std" pitchFamily="50" charset="0"/>
                        </a:rPr>
                        <a:t>600 010</a:t>
                      </a:r>
                    </a:p>
                  </a:txBody>
                  <a:tcPr marL="6896" marR="6896" marT="6896" marB="0" anchor="ct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i="0" u="none" strike="noStrike" noProof="0">
                          <a:solidFill>
                            <a:srgbClr val="000000"/>
                          </a:solidFill>
                          <a:effectLst/>
                          <a:latin typeface="DIN Mittelschrift Std" pitchFamily="50" charset="0"/>
                        </a:rPr>
                        <a:t>3 – 19 mm</a:t>
                      </a: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260 NM</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Tungsten</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dirty="0">
                          <a:effectLst/>
                          <a:latin typeface="DIN Mittelschrift Std" pitchFamily="50" charset="0"/>
                        </a:rPr>
                        <a:t>RC 72+</a:t>
                      </a:r>
                      <a:endParaRPr lang="en-GB" sz="1100" b="0" i="0" u="none" strike="noStrike" noProof="0" dirty="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400 rpm</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u="none" strike="noStrike" noProof="0">
                          <a:effectLst/>
                          <a:latin typeface="DIN Mittelschrift Std" pitchFamily="50" charset="0"/>
                        </a:rPr>
                        <a:t>Single </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2137706526"/>
                  </a:ext>
                </a:extLst>
              </a:tr>
              <a:tr h="365486">
                <a:tc>
                  <a:txBody>
                    <a:bodyPr/>
                    <a:lstStyle/>
                    <a:p>
                      <a:pPr algn="ctr" rtl="0" fontAlgn="ctr"/>
                      <a:r>
                        <a:rPr lang="en-GB" sz="1100" b="0" i="0" u="none" strike="noStrike" noProof="0">
                          <a:solidFill>
                            <a:srgbClr val="000000"/>
                          </a:solidFill>
                          <a:effectLst/>
                          <a:latin typeface="DIN Mittelschrift Std" pitchFamily="50" charset="0"/>
                        </a:rPr>
                        <a:t>600 020</a:t>
                      </a:r>
                    </a:p>
                  </a:txBody>
                  <a:tcPr marL="6896" marR="6896" marT="6896" marB="0" anchor="ct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i="0" u="none" strike="noStrike" noProof="0">
                          <a:solidFill>
                            <a:srgbClr val="000000"/>
                          </a:solidFill>
                          <a:effectLst/>
                          <a:latin typeface="DIN Mittelschrift Std" pitchFamily="50" charset="0"/>
                        </a:rPr>
                        <a:t>13 – 35 mm</a:t>
                      </a: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260 NM</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dirty="0">
                          <a:effectLst/>
                          <a:latin typeface="DIN Mittelschrift Std" pitchFamily="50" charset="0"/>
                        </a:rPr>
                        <a:t>Tungsten</a:t>
                      </a:r>
                      <a:endParaRPr lang="en-GB" sz="1100" b="0" i="0" u="none" strike="noStrike" noProof="0" dirty="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dirty="0">
                          <a:effectLst/>
                          <a:latin typeface="DIN Mittelschrift Std" pitchFamily="50" charset="0"/>
                        </a:rPr>
                        <a:t>RC 72+</a:t>
                      </a:r>
                      <a:endParaRPr lang="en-GB" sz="1100" b="0" i="0" u="none" strike="noStrike" noProof="0" dirty="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a:effectLst/>
                          <a:latin typeface="DIN Mittelschrift Std" pitchFamily="50" charset="0"/>
                        </a:rPr>
                        <a:t>150 rpm</a:t>
                      </a:r>
                      <a:endParaRPr lang="en-GB" sz="1100" b="0" i="0" u="none" strike="noStrike" noProof="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rtl="0" fontAlgn="ctr"/>
                      <a:r>
                        <a:rPr lang="en-GB" sz="1100" b="0" u="none" strike="noStrike" noProof="0" dirty="0">
                          <a:effectLst/>
                          <a:latin typeface="DIN Mittelschrift Std" pitchFamily="50" charset="0"/>
                        </a:rPr>
                        <a:t>Single</a:t>
                      </a:r>
                      <a:endParaRPr lang="en-GB" sz="1100" b="0" i="0" u="none" strike="noStrike" noProof="0" dirty="0">
                        <a:solidFill>
                          <a:srgbClr val="000000"/>
                        </a:solidFill>
                        <a:effectLst/>
                        <a:latin typeface="DIN Mittelschrift Std" pitchFamily="50" charset="0"/>
                      </a:endParaRPr>
                    </a:p>
                  </a:txBody>
                  <a:tcPr marL="6896" marR="6896" marT="6896" marB="0" anchor="ctr">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4209558732"/>
                  </a:ext>
                </a:extLst>
              </a:tr>
            </a:tbl>
          </a:graphicData>
        </a:graphic>
      </p:graphicFrame>
    </p:spTree>
    <p:extLst>
      <p:ext uri="{BB962C8B-B14F-4D97-AF65-F5344CB8AC3E}">
        <p14:creationId xmlns:p14="http://schemas.microsoft.com/office/powerpoint/2010/main" val="141234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678660" y="216258"/>
            <a:ext cx="715260" cy="523220"/>
          </a:xfrm>
          <a:prstGeom prst="rect">
            <a:avLst/>
          </a:prstGeom>
        </p:spPr>
        <p:txBody>
          <a:bodyPr wrap="none">
            <a:spAutoFit/>
          </a:bodyPr>
          <a:lstStyle/>
          <a:p>
            <a:r>
              <a:rPr lang="de-DE" sz="1400" b="1" dirty="0">
                <a:solidFill>
                  <a:schemeClr val="accent6">
                    <a:lumMod val="75000"/>
                  </a:schemeClr>
                </a:solidFill>
                <a:latin typeface="DIN Engschrift Std" pitchFamily="50" charset="0"/>
              </a:rPr>
              <a:t>SUPER</a:t>
            </a:r>
          </a:p>
          <a:p>
            <a:r>
              <a:rPr lang="de-DE" sz="1400" b="1" dirty="0">
                <a:solidFill>
                  <a:schemeClr val="accent6">
                    <a:lumMod val="75000"/>
                  </a:schemeClr>
                </a:solidFill>
                <a:latin typeface="DIN Engschrift Std" pitchFamily="50" charset="0"/>
              </a:rPr>
              <a:t> GRIP® </a:t>
            </a:r>
            <a:endParaRPr lang="de-DE" sz="1400" b="1" dirty="0">
              <a:solidFill>
                <a:schemeClr val="accent6">
                  <a:lumMod val="75000"/>
                </a:schemeClr>
              </a:solidFill>
            </a:endParaRPr>
          </a:p>
        </p:txBody>
      </p:sp>
      <p:sp>
        <p:nvSpPr>
          <p:cNvPr id="6" name="Rechteck 5"/>
          <p:cNvSpPr/>
          <p:nvPr/>
        </p:nvSpPr>
        <p:spPr>
          <a:xfrm>
            <a:off x="324604" y="1260247"/>
            <a:ext cx="4822042" cy="2123050"/>
          </a:xfrm>
          <a:prstGeom prst="rect">
            <a:avLst/>
          </a:prstGeom>
        </p:spPr>
        <p:txBody>
          <a:bodyPr wrap="square">
            <a:spAutoFit/>
          </a:bodyPr>
          <a:lstStyle/>
          <a:p>
            <a:pPr algn="just"/>
            <a:r>
              <a:rPr lang="en-US" sz="1200" dirty="0">
                <a:latin typeface="DIN Mittelschrift Std" pitchFamily="50" charset="0"/>
              </a:rPr>
              <a:t>Super Grip is a universal socket, which enable you to release and tight most of corroded and damaged nuts. The special profile of socket bites fully into surface of the nut, which results in non-slip gripping between socket and corroded or damaged nuts. It’s enable you to crack the wheel lugs and most of wheel bolt locks. The tool is extra durable due to high-quality material (</a:t>
            </a:r>
            <a:r>
              <a:rPr lang="en-US" sz="1200" dirty="0" err="1">
                <a:latin typeface="DIN Mittelschrift Std" pitchFamily="50" charset="0"/>
              </a:rPr>
              <a:t>CrMo</a:t>
            </a:r>
            <a:r>
              <a:rPr lang="en-US" sz="1200" dirty="0">
                <a:latin typeface="DIN Mittelschrift Std" pitchFamily="50" charset="0"/>
              </a:rPr>
              <a:t>). </a:t>
            </a:r>
          </a:p>
          <a:p>
            <a:endParaRPr lang="en-US" sz="1200" dirty="0">
              <a:latin typeface="DIN Mittelschrift Std" pitchFamily="50" charset="0"/>
            </a:endParaRPr>
          </a:p>
          <a:p>
            <a:pPr marL="171399" indent="-171399">
              <a:buFont typeface="Arial" panose="020B0604020202020204" pitchFamily="34" charset="0"/>
              <a:buChar char="•"/>
            </a:pPr>
            <a:r>
              <a:rPr lang="en-US" sz="1200" b="1" dirty="0">
                <a:latin typeface="DIN Mittelschrift Std" pitchFamily="50" charset="0"/>
              </a:rPr>
              <a:t>For 6, 8 &amp; 12 socket head cap screws</a:t>
            </a:r>
          </a:p>
          <a:p>
            <a:pPr marL="171399" indent="-171399">
              <a:buFont typeface="Arial" panose="020B0604020202020204" pitchFamily="34" charset="0"/>
              <a:buChar char="•"/>
            </a:pPr>
            <a:r>
              <a:rPr lang="en-US" sz="1200" b="1" dirty="0">
                <a:latin typeface="DIN Mittelschrift Std" pitchFamily="50" charset="0"/>
              </a:rPr>
              <a:t>Suitable to use for hand tool and impact screwdriver with ½ "drive!​ </a:t>
            </a:r>
          </a:p>
          <a:p>
            <a:r>
              <a:rPr lang="en-US" sz="1200" b="1" dirty="0">
                <a:latin typeface="DIN Mittelschrift Std" pitchFamily="50" charset="0"/>
              </a:rPr>
              <a:t>​</a:t>
            </a:r>
          </a:p>
          <a:p>
            <a:pPr lvl="0" algn="just"/>
            <a:endParaRPr lang="de-DE" sz="1200" dirty="0">
              <a:latin typeface="DIN Mittelschrift Std" pitchFamily="50" charset="0"/>
            </a:endParaRPr>
          </a:p>
        </p:txBody>
      </p:sp>
      <p:sp>
        <p:nvSpPr>
          <p:cNvPr id="7" name="Rechteck 6"/>
          <p:cNvSpPr/>
          <p:nvPr/>
        </p:nvSpPr>
        <p:spPr>
          <a:xfrm>
            <a:off x="1457805" y="216258"/>
            <a:ext cx="2699527" cy="830759"/>
          </a:xfrm>
          <a:prstGeom prst="rect">
            <a:avLst/>
          </a:prstGeom>
        </p:spPr>
        <p:txBody>
          <a:bodyPr wrap="square">
            <a:spAutoFit/>
          </a:bodyPr>
          <a:lstStyle/>
          <a:p>
            <a:pPr algn="ctr"/>
            <a:r>
              <a:rPr lang="en-US" sz="1600" b="1" dirty="0">
                <a:solidFill>
                  <a:schemeClr val="accent6">
                    <a:lumMod val="75000"/>
                  </a:schemeClr>
                </a:solidFill>
                <a:latin typeface="DIN Mittelschrift Std" pitchFamily="50" charset="0"/>
              </a:rPr>
              <a:t>UNIVERSAL </a:t>
            </a:r>
          </a:p>
          <a:p>
            <a:pPr algn="ctr"/>
            <a:r>
              <a:rPr lang="en-US" sz="1600" b="1" dirty="0">
                <a:solidFill>
                  <a:schemeClr val="accent6">
                    <a:lumMod val="75000"/>
                  </a:schemeClr>
                </a:solidFill>
                <a:latin typeface="DIN Mittelschrift Std" pitchFamily="50" charset="0"/>
              </a:rPr>
              <a:t>SUPER GRIP</a:t>
            </a:r>
          </a:p>
          <a:p>
            <a:pPr algn="ctr"/>
            <a:r>
              <a:rPr lang="en-US" sz="1600" b="1" dirty="0">
                <a:solidFill>
                  <a:schemeClr val="accent6">
                    <a:lumMod val="75000"/>
                  </a:schemeClr>
                </a:solidFill>
                <a:latin typeface="DIN Mittelschrift Std" pitchFamily="50" charset="0"/>
              </a:rPr>
              <a:t>SOCKET</a:t>
            </a:r>
            <a:endParaRPr lang="de-DE" sz="1600" b="1" dirty="0">
              <a:solidFill>
                <a:schemeClr val="accent6">
                  <a:lumMod val="75000"/>
                </a:schemeClr>
              </a:solidFill>
              <a:latin typeface="DIN Mittelschrift Std" pitchFamily="50" charset="0"/>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166" y="3096822"/>
            <a:ext cx="1691704" cy="1655012"/>
          </a:xfrm>
          <a:prstGeom prst="rect">
            <a:avLst/>
          </a:prstGeom>
        </p:spPr>
      </p:pic>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4537" t="10595" r="9629"/>
          <a:stretch/>
        </p:blipFill>
        <p:spPr>
          <a:xfrm>
            <a:off x="2483425" y="3131722"/>
            <a:ext cx="2735521" cy="1727895"/>
          </a:xfrm>
          <a:prstGeom prst="rect">
            <a:avLst/>
          </a:prstGeom>
        </p:spPr>
      </p:pic>
      <p:graphicFrame>
        <p:nvGraphicFramePr>
          <p:cNvPr id="13" name="Tabelle 12"/>
          <p:cNvGraphicFramePr>
            <a:graphicFrameLocks noGrp="1"/>
          </p:cNvGraphicFramePr>
          <p:nvPr>
            <p:extLst>
              <p:ext uri="{D42A27DB-BD31-4B8C-83A1-F6EECF244321}">
                <p14:modId xmlns:p14="http://schemas.microsoft.com/office/powerpoint/2010/main" val="2529395818"/>
              </p:ext>
            </p:extLst>
          </p:nvPr>
        </p:nvGraphicFramePr>
        <p:xfrm>
          <a:off x="467866" y="5146845"/>
          <a:ext cx="4678779" cy="1069674"/>
        </p:xfrm>
        <a:graphic>
          <a:graphicData uri="http://schemas.openxmlformats.org/drawingml/2006/table">
            <a:tbl>
              <a:tblPr/>
              <a:tblGrid>
                <a:gridCol w="597159">
                  <a:extLst>
                    <a:ext uri="{9D8B030D-6E8A-4147-A177-3AD203B41FA5}">
                      <a16:colId xmlns:a16="http://schemas.microsoft.com/office/drawing/2014/main" val="20000"/>
                    </a:ext>
                  </a:extLst>
                </a:gridCol>
                <a:gridCol w="816324">
                  <a:extLst>
                    <a:ext uri="{9D8B030D-6E8A-4147-A177-3AD203B41FA5}">
                      <a16:colId xmlns:a16="http://schemas.microsoft.com/office/drawing/2014/main" val="20001"/>
                    </a:ext>
                  </a:extLst>
                </a:gridCol>
                <a:gridCol w="816324">
                  <a:extLst>
                    <a:ext uri="{9D8B030D-6E8A-4147-A177-3AD203B41FA5}">
                      <a16:colId xmlns:a16="http://schemas.microsoft.com/office/drawing/2014/main" val="20002"/>
                    </a:ext>
                  </a:extLst>
                </a:gridCol>
                <a:gridCol w="816324">
                  <a:extLst>
                    <a:ext uri="{9D8B030D-6E8A-4147-A177-3AD203B41FA5}">
                      <a16:colId xmlns:a16="http://schemas.microsoft.com/office/drawing/2014/main" val="20003"/>
                    </a:ext>
                  </a:extLst>
                </a:gridCol>
                <a:gridCol w="816324">
                  <a:extLst>
                    <a:ext uri="{9D8B030D-6E8A-4147-A177-3AD203B41FA5}">
                      <a16:colId xmlns:a16="http://schemas.microsoft.com/office/drawing/2014/main" val="20004"/>
                    </a:ext>
                  </a:extLst>
                </a:gridCol>
                <a:gridCol w="816324">
                  <a:extLst>
                    <a:ext uri="{9D8B030D-6E8A-4147-A177-3AD203B41FA5}">
                      <a16:colId xmlns:a16="http://schemas.microsoft.com/office/drawing/2014/main" val="20005"/>
                    </a:ext>
                  </a:extLst>
                </a:gridCol>
              </a:tblGrid>
              <a:tr h="46786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dirty="0">
                          <a:solidFill>
                            <a:srgbClr val="FFFFFF"/>
                          </a:solidFill>
                          <a:effectLst/>
                          <a:latin typeface="DIN Mittelschrift Std"/>
                        </a:rPr>
                        <a:t>  </a:t>
                      </a:r>
                      <a:r>
                        <a:rPr lang="en-GB" sz="1100" u="none" strike="noStrike" noProof="0" dirty="0">
                          <a:solidFill>
                            <a:schemeClr val="bg1"/>
                          </a:solidFill>
                          <a:effectLst/>
                          <a:latin typeface="DIN Mittelschrift Std" pitchFamily="50" charset="0"/>
                        </a:rPr>
                        <a:t>Cat. No</a:t>
                      </a:r>
                      <a:endParaRPr lang="en-GB" sz="1100" b="0" i="0" u="none" strike="noStrike" noProof="0" dirty="0">
                        <a:solidFill>
                          <a:schemeClr val="bg1"/>
                        </a:solidFill>
                        <a:effectLst/>
                        <a:latin typeface="DIN Mittelschrift Std" pitchFamily="50" charset="0"/>
                      </a:endParaRPr>
                    </a:p>
                  </a:txBody>
                  <a:tcPr marL="7618" marR="7618" marT="7618"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en-GB" sz="1100" b="0" i="0" u="none" strike="noStrike" noProof="0" dirty="0">
                          <a:solidFill>
                            <a:srgbClr val="FFFFFF"/>
                          </a:solidFill>
                          <a:effectLst/>
                          <a:latin typeface="DIN Mittelschrift Std"/>
                        </a:rPr>
                        <a:t>Content</a:t>
                      </a:r>
                    </a:p>
                  </a:txBody>
                  <a:tcPr marL="7618" marR="7618" marT="761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en-GB" sz="1100" b="0" i="0" u="none" strike="noStrike" noProof="0" dirty="0">
                          <a:solidFill>
                            <a:srgbClr val="FFFFFF"/>
                          </a:solidFill>
                          <a:effectLst/>
                          <a:latin typeface="DIN Mittelschrift Std"/>
                        </a:rPr>
                        <a:t>  </a:t>
                      </a:r>
                      <a:r>
                        <a:rPr lang="en-GB" sz="1100" b="0" i="0" u="none" strike="noStrike" noProof="0" dirty="0">
                          <a:solidFill>
                            <a:schemeClr val="bg1"/>
                          </a:solidFill>
                          <a:effectLst/>
                          <a:latin typeface="DIN Mittelschrift Std" pitchFamily="50" charset="0"/>
                        </a:rPr>
                        <a:t>Diameter,</a:t>
                      </a:r>
                    </a:p>
                    <a:p>
                      <a:pPr algn="ctr" rtl="0" fontAlgn="ctr"/>
                      <a:r>
                        <a:rPr lang="en-GB" sz="1100" b="0" i="0" u="none" strike="noStrike" noProof="0" dirty="0">
                          <a:solidFill>
                            <a:schemeClr val="bg1"/>
                          </a:solidFill>
                          <a:effectLst/>
                          <a:latin typeface="DIN Mittelschrift Std" pitchFamily="50" charset="0"/>
                        </a:rPr>
                        <a:t>mm</a:t>
                      </a:r>
                    </a:p>
                  </a:txBody>
                  <a:tcPr marL="7618" marR="7618" marT="761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en-GB" sz="1100" b="0" i="0" u="none" strike="noStrike" noProof="0" dirty="0">
                          <a:solidFill>
                            <a:srgbClr val="FFFFFF"/>
                          </a:solidFill>
                          <a:effectLst/>
                          <a:latin typeface="DIN Mittelschrift Std"/>
                        </a:rPr>
                        <a:t>  Material  </a:t>
                      </a:r>
                    </a:p>
                  </a:txBody>
                  <a:tcPr marL="7618" marR="7618" marT="761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noProof="0" dirty="0">
                          <a:solidFill>
                            <a:schemeClr val="bg1"/>
                          </a:solidFill>
                          <a:effectLst/>
                          <a:latin typeface="DIN Mittelschrift Std" pitchFamily="50" charset="0"/>
                        </a:rPr>
                        <a:t>Degree of</a:t>
                      </a:r>
                    </a:p>
                    <a:p>
                      <a:pPr algn="ctr" rtl="0" fontAlgn="ctr"/>
                      <a:r>
                        <a:rPr lang="en-GB" sz="1100" b="0" i="0" u="none" strike="noStrike" noProof="0" dirty="0">
                          <a:solidFill>
                            <a:schemeClr val="bg1"/>
                          </a:solidFill>
                          <a:effectLst/>
                          <a:latin typeface="DIN Mittelschrift Std" pitchFamily="50" charset="0"/>
                        </a:rPr>
                        <a:t>Hardness</a:t>
                      </a:r>
                    </a:p>
                  </a:txBody>
                  <a:tcPr marL="7618" marR="7618" marT="761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en-GB" sz="1100" b="0" i="0" u="none" strike="noStrike" noProof="0" dirty="0">
                          <a:solidFill>
                            <a:srgbClr val="FFFFFF"/>
                          </a:solidFill>
                          <a:effectLst/>
                          <a:latin typeface="DIN Mittelschrift Std"/>
                        </a:rPr>
                        <a:t>  Weight,</a:t>
                      </a:r>
                    </a:p>
                    <a:p>
                      <a:pPr algn="ctr" rtl="0" fontAlgn="ctr"/>
                      <a:r>
                        <a:rPr lang="en-GB" sz="1100" b="0" i="0" u="none" strike="noStrike" noProof="0" dirty="0">
                          <a:solidFill>
                            <a:srgbClr val="FFFFFF"/>
                          </a:solidFill>
                          <a:effectLst/>
                          <a:latin typeface="DIN Mittelschrift Std"/>
                        </a:rPr>
                        <a:t>g.</a:t>
                      </a:r>
                    </a:p>
                  </a:txBody>
                  <a:tcPr marL="7618" marR="7618" marT="7618"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10000"/>
                  </a:ext>
                </a:extLst>
              </a:tr>
              <a:tr h="601808">
                <a:tc>
                  <a:txBody>
                    <a:bodyPr/>
                    <a:lstStyle/>
                    <a:p>
                      <a:pPr algn="ctr" rtl="0" fontAlgn="ctr"/>
                      <a:r>
                        <a:rPr lang="en-GB" sz="1200" b="0" i="0" u="none" strike="noStrike" noProof="0">
                          <a:solidFill>
                            <a:srgbClr val="000000"/>
                          </a:solidFill>
                          <a:effectLst/>
                          <a:latin typeface="DIN Mittelschrift Std"/>
                        </a:rPr>
                        <a:t>530 500</a:t>
                      </a:r>
                    </a:p>
                  </a:txBody>
                  <a:tcPr marL="7618" marR="7618" marT="7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en-GB" sz="1200" b="0" i="0" u="none" strike="noStrike" noProof="0">
                          <a:solidFill>
                            <a:srgbClr val="000000"/>
                          </a:solidFill>
                          <a:effectLst/>
                          <a:latin typeface="DIN Mittelschrift Std"/>
                        </a:rPr>
                        <a:t>10 Nuts + Punch Bar </a:t>
                      </a:r>
                    </a:p>
                  </a:txBody>
                  <a:tcPr marL="7618" marR="7618" marT="7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en-GB" sz="1200" b="0" i="0" u="none" strike="noStrike" noProof="0">
                          <a:solidFill>
                            <a:srgbClr val="000000"/>
                          </a:solidFill>
                          <a:effectLst/>
                          <a:latin typeface="DIN Mittelschrift Std"/>
                        </a:rPr>
                        <a:t>8, 10-17,</a:t>
                      </a:r>
                    </a:p>
                    <a:p>
                      <a:pPr algn="ctr" rtl="0" fontAlgn="ctr"/>
                      <a:r>
                        <a:rPr lang="en-GB" sz="1200" b="0" i="0" u="none" strike="noStrike" noProof="0">
                          <a:solidFill>
                            <a:srgbClr val="000000"/>
                          </a:solidFill>
                          <a:effectLst/>
                          <a:latin typeface="DIN Mittelschrift Std"/>
                        </a:rPr>
                        <a:t> 19</a:t>
                      </a:r>
                    </a:p>
                  </a:txBody>
                  <a:tcPr marL="7618" marR="7618" marT="7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en-GB" sz="1200" b="0" i="0" u="none" strike="noStrike" noProof="0" dirty="0" err="1">
                          <a:solidFill>
                            <a:srgbClr val="000000"/>
                          </a:solidFill>
                          <a:effectLst/>
                          <a:latin typeface="DIN Mittelschrift Std"/>
                        </a:rPr>
                        <a:t>CrMo</a:t>
                      </a:r>
                      <a:r>
                        <a:rPr lang="en-GB" sz="1200" b="0" i="0" u="none" strike="noStrike" noProof="0" dirty="0">
                          <a:solidFill>
                            <a:srgbClr val="000000"/>
                          </a:solidFill>
                          <a:effectLst/>
                          <a:latin typeface="DIN Mittelschrift Std"/>
                        </a:rPr>
                        <a:t> </a:t>
                      </a:r>
                    </a:p>
                  </a:txBody>
                  <a:tcPr marL="7618" marR="7618" marT="7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en-GB" sz="1200" b="0" i="0" u="none" strike="noStrike" noProof="0" dirty="0">
                          <a:solidFill>
                            <a:srgbClr val="000000"/>
                          </a:solidFill>
                          <a:effectLst/>
                          <a:latin typeface="DIN Mittelschrift Std"/>
                        </a:rPr>
                        <a:t>45 - 48 HRC</a:t>
                      </a:r>
                    </a:p>
                  </a:txBody>
                  <a:tcPr marL="7618" marR="7618" marT="7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en-GB" sz="1200" b="0" i="0" u="none" strike="noStrike" noProof="0" dirty="0">
                          <a:solidFill>
                            <a:srgbClr val="000000"/>
                          </a:solidFill>
                          <a:effectLst/>
                          <a:latin typeface="DIN Mittelschrift Std"/>
                        </a:rPr>
                        <a:t>950</a:t>
                      </a:r>
                    </a:p>
                  </a:txBody>
                  <a:tcPr marL="7618" marR="7618" marT="761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284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9897" y="180437"/>
            <a:ext cx="883575" cy="523220"/>
          </a:xfrm>
          <a:prstGeom prst="rect">
            <a:avLst/>
          </a:prstGeom>
        </p:spPr>
        <p:txBody>
          <a:bodyPr wrap="none">
            <a:spAutoFit/>
          </a:bodyPr>
          <a:lstStyle/>
          <a:p>
            <a:r>
              <a:rPr lang="de-DE" sz="1400" b="1" dirty="0">
                <a:solidFill>
                  <a:schemeClr val="accent6">
                    <a:lumMod val="75000"/>
                  </a:schemeClr>
                </a:solidFill>
                <a:latin typeface="DIN Engschrift Std" pitchFamily="50" charset="0"/>
              </a:rPr>
              <a:t>SUPER </a:t>
            </a:r>
          </a:p>
          <a:p>
            <a:r>
              <a:rPr lang="de-DE" sz="1400" b="1" dirty="0">
                <a:solidFill>
                  <a:schemeClr val="accent6">
                    <a:lumMod val="75000"/>
                  </a:schemeClr>
                </a:solidFill>
                <a:latin typeface="DIN Engschrift Std" pitchFamily="50" charset="0"/>
              </a:rPr>
              <a:t>GRIP DS</a:t>
            </a:r>
            <a:r>
              <a:rPr lang="de-DE" sz="14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5" name="Rechteck 4"/>
          <p:cNvSpPr/>
          <p:nvPr/>
        </p:nvSpPr>
        <p:spPr>
          <a:xfrm>
            <a:off x="423030" y="1260248"/>
            <a:ext cx="4787474" cy="3784568"/>
          </a:xfrm>
          <a:prstGeom prst="rect">
            <a:avLst/>
          </a:prstGeom>
        </p:spPr>
        <p:txBody>
          <a:bodyPr wrap="square">
            <a:spAutoFit/>
          </a:bodyPr>
          <a:lstStyle/>
          <a:p>
            <a:pPr algn="just"/>
            <a:r>
              <a:rPr lang="en-GB" sz="1200" dirty="0">
                <a:latin typeface="DIN Mittelschrift Std" pitchFamily="50" charset="0"/>
              </a:rPr>
              <a:t>Super Grip is a universal socket, which enable you to release and tight most of corroded and damaged nuts. The special profile of socket bites fully into surface of the nut, which results in non-slip gripping between socket and corroded or damaged nuts. It’s enable you to crack the wheel lugs and most of wheel bolt locks. The tool is extra durable due to high-quality material (</a:t>
            </a:r>
            <a:r>
              <a:rPr lang="en-GB" sz="1200" dirty="0" err="1">
                <a:latin typeface="DIN Mittelschrift Std" pitchFamily="50" charset="0"/>
              </a:rPr>
              <a:t>CrMo</a:t>
            </a:r>
            <a:r>
              <a:rPr lang="en-GB" sz="1200" dirty="0">
                <a:latin typeface="DIN Mittelschrift Std" pitchFamily="50" charset="0"/>
              </a:rPr>
              <a:t>). </a:t>
            </a: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endParaRPr lang="en-GB" sz="1200" dirty="0">
              <a:latin typeface="DIN Mittelschrift Std" pitchFamily="50" charset="0"/>
            </a:endParaRPr>
          </a:p>
          <a:p>
            <a:pPr marL="285664" indent="-285664" algn="just">
              <a:buFont typeface="Arial" panose="020B0604020202020204" pitchFamily="34" charset="0"/>
              <a:buChar char="•"/>
            </a:pPr>
            <a:r>
              <a:rPr lang="en-GB" sz="1200" b="1" dirty="0">
                <a:latin typeface="DIN Mittelschrift Std" pitchFamily="50" charset="0"/>
              </a:rPr>
              <a:t>For wheel bolts and most of rim locks.</a:t>
            </a:r>
          </a:p>
          <a:p>
            <a:pPr marL="285664" indent="-285664" algn="just">
              <a:buFont typeface="Arial" panose="020B0604020202020204" pitchFamily="34" charset="0"/>
              <a:buChar char="•"/>
            </a:pPr>
            <a:r>
              <a:rPr lang="en-GB" sz="1200" b="1" dirty="0">
                <a:latin typeface="DIN Mittelschrift Std" pitchFamily="50" charset="0"/>
              </a:rPr>
              <a:t>For damageable rims (Alloy rim)</a:t>
            </a:r>
          </a:p>
          <a:p>
            <a:pPr marL="285664" indent="-285664" algn="just">
              <a:buFont typeface="Arial" panose="020B0604020202020204" pitchFamily="34" charset="0"/>
              <a:buChar char="•"/>
            </a:pPr>
            <a:r>
              <a:rPr lang="en-GB" sz="1200" b="1" dirty="0">
                <a:latin typeface="DIN Mittelschrift Std" pitchFamily="50" charset="0"/>
              </a:rPr>
              <a:t>For 6, 8 &amp; 12 socket head cap screws </a:t>
            </a:r>
          </a:p>
          <a:p>
            <a:pPr marL="171399" indent="-171399">
              <a:buFont typeface="Arial" panose="020B0604020202020204" pitchFamily="34" charset="0"/>
              <a:buChar char="•"/>
            </a:pPr>
            <a:r>
              <a:rPr lang="en-GB" sz="1200" b="1" dirty="0">
                <a:latin typeface="DIN Mittelschrift Std" pitchFamily="50" charset="0"/>
              </a:rPr>
              <a:t>   Suitable to use for hand tool and impact screwdriver with ½” drive!​ </a:t>
            </a:r>
          </a:p>
        </p:txBody>
      </p:sp>
      <p:graphicFrame>
        <p:nvGraphicFramePr>
          <p:cNvPr id="7" name="Tabelle 6"/>
          <p:cNvGraphicFramePr>
            <a:graphicFrameLocks noGrp="1"/>
          </p:cNvGraphicFramePr>
          <p:nvPr>
            <p:extLst>
              <p:ext uri="{D42A27DB-BD31-4B8C-83A1-F6EECF244321}">
                <p14:modId xmlns:p14="http://schemas.microsoft.com/office/powerpoint/2010/main" val="2307172984"/>
              </p:ext>
            </p:extLst>
          </p:nvPr>
        </p:nvGraphicFramePr>
        <p:xfrm>
          <a:off x="467866" y="5291541"/>
          <a:ext cx="4678660" cy="821383"/>
        </p:xfrm>
        <a:graphic>
          <a:graphicData uri="http://schemas.openxmlformats.org/drawingml/2006/table">
            <a:tbl>
              <a:tblPr>
                <a:tableStyleId>{5C22544A-7EE6-4342-B048-85BDC9FD1C3A}</a:tableStyleId>
              </a:tblPr>
              <a:tblGrid>
                <a:gridCol w="2502685">
                  <a:extLst>
                    <a:ext uri="{9D8B030D-6E8A-4147-A177-3AD203B41FA5}">
                      <a16:colId xmlns:a16="http://schemas.microsoft.com/office/drawing/2014/main" val="20000"/>
                    </a:ext>
                  </a:extLst>
                </a:gridCol>
                <a:gridCol w="2175975">
                  <a:extLst>
                    <a:ext uri="{9D8B030D-6E8A-4147-A177-3AD203B41FA5}">
                      <a16:colId xmlns:a16="http://schemas.microsoft.com/office/drawing/2014/main" val="20001"/>
                    </a:ext>
                  </a:extLst>
                </a:gridCol>
              </a:tblGrid>
              <a:tr h="209490">
                <a:tc>
                  <a:txBody>
                    <a:bodyPr/>
                    <a:lstStyle/>
                    <a:p>
                      <a:pPr marL="0" algn="l" defTabSz="914400" rtl="0" eaLnBrk="1" fontAlgn="ctr" latinLnBrk="0" hangingPunct="1"/>
                      <a:r>
                        <a:rPr lang="de-DE" sz="1100" b="0" i="0" u="none" strike="noStrike" kern="1200" dirty="0">
                          <a:solidFill>
                            <a:srgbClr val="FFFFFF"/>
                          </a:solidFill>
                          <a:effectLst/>
                          <a:latin typeface="DIN Mittelschrift Std"/>
                          <a:ea typeface="+mn-ea"/>
                          <a:cs typeface="+mn-cs"/>
                        </a:rPr>
                        <a:t>  </a:t>
                      </a:r>
                      <a:r>
                        <a:rPr lang="en-GB" sz="1100" b="0" i="0" u="none" strike="noStrike" kern="1200" noProof="0" dirty="0">
                          <a:solidFill>
                            <a:srgbClr val="FFFFFF"/>
                          </a:solidFill>
                          <a:effectLst/>
                          <a:latin typeface="DIN Mittelschrift Std"/>
                          <a:ea typeface="+mn-ea"/>
                          <a:cs typeface="+mn-cs"/>
                        </a:rPr>
                        <a:t>Cat. No</a:t>
                      </a:r>
                      <a:endParaRPr lang="de-DE" sz="1100" b="0" i="0" u="none" strike="noStrike" kern="1200" dirty="0">
                        <a:solidFill>
                          <a:srgbClr val="FFFFFF"/>
                        </a:solidFill>
                        <a:effectLst/>
                        <a:latin typeface="DIN Mittelschrift Std"/>
                        <a:ea typeface="+mn-ea"/>
                        <a:cs typeface="+mn-cs"/>
                      </a:endParaRPr>
                    </a:p>
                  </a:txBody>
                  <a:tcPr marL="7618" marR="7618" marT="7618" marB="0" anchor="ctr">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pPr marL="0" algn="ctr" defTabSz="914400" rtl="0" eaLnBrk="1" fontAlgn="ctr" latinLnBrk="0" hangingPunct="1"/>
                      <a:r>
                        <a:rPr lang="de-DE" sz="1200" b="0" u="none" strike="noStrike" kern="1200" dirty="0">
                          <a:solidFill>
                            <a:schemeClr val="dk1"/>
                          </a:solidFill>
                          <a:effectLst/>
                          <a:latin typeface="DIN Mittelschrift Std" pitchFamily="50" charset="0"/>
                          <a:ea typeface="+mn-ea"/>
                          <a:cs typeface="+mn-cs"/>
                        </a:rPr>
                        <a:t>530 600</a:t>
                      </a:r>
                    </a:p>
                  </a:txBody>
                  <a:tcPr marL="7618" marR="7618" marT="7618" marB="0" anchor="ctr">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94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100" b="0" i="0" u="none" strike="noStrike" kern="1200" dirty="0">
                          <a:solidFill>
                            <a:srgbClr val="FFFFFF"/>
                          </a:solidFill>
                          <a:effectLst/>
                          <a:latin typeface="DIN Mittelschrift Std"/>
                          <a:ea typeface="+mn-ea"/>
                          <a:cs typeface="+mn-cs"/>
                        </a:rPr>
                        <a:t>  </a:t>
                      </a:r>
                      <a:r>
                        <a:rPr lang="en-GB" sz="1100" b="0" i="0" u="none" strike="noStrike" kern="1200" noProof="0" dirty="0">
                          <a:solidFill>
                            <a:srgbClr val="FFFFFF"/>
                          </a:solidFill>
                          <a:effectLst/>
                          <a:latin typeface="DIN Mittelschrift Std"/>
                          <a:ea typeface="+mn-ea"/>
                          <a:cs typeface="+mn-cs"/>
                        </a:rPr>
                        <a:t>Content, sizes in mm </a:t>
                      </a:r>
                      <a:endParaRPr lang="de-DE" sz="1100" b="0" i="0" u="none" strike="noStrike" kern="1200" dirty="0">
                        <a:solidFill>
                          <a:srgbClr val="FFFFFF"/>
                        </a:solidFill>
                        <a:effectLst/>
                        <a:latin typeface="DIN Mittelschrift Std"/>
                        <a:ea typeface="+mn-ea"/>
                        <a:cs typeface="+mn-cs"/>
                      </a:endParaRPr>
                    </a:p>
                  </a:txBody>
                  <a:tcPr marL="7618" marR="7618" marT="7618"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pPr marL="0" algn="ctr" defTabSz="914400" rtl="0" eaLnBrk="1" fontAlgn="ctr" latinLnBrk="0" hangingPunct="1"/>
                      <a:r>
                        <a:rPr lang="de-DE" sz="1200" b="0" u="none" strike="noStrike" kern="1200" dirty="0">
                          <a:solidFill>
                            <a:schemeClr val="dk1"/>
                          </a:solidFill>
                          <a:effectLst/>
                          <a:latin typeface="DIN Mittelschrift Std" pitchFamily="50" charset="0"/>
                          <a:ea typeface="+mn-ea"/>
                          <a:cs typeface="+mn-cs"/>
                        </a:rPr>
                        <a:t>17, 19, 21, 22</a:t>
                      </a:r>
                    </a:p>
                  </a:txBody>
                  <a:tcPr marL="7618" marR="7618" marT="7618"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2913">
                <a:tc>
                  <a:txBody>
                    <a:bodyPr/>
                    <a:lstStyle/>
                    <a:p>
                      <a:pPr marL="0" algn="l" defTabSz="914400" rtl="0" eaLnBrk="1" fontAlgn="ctr" latinLnBrk="0" hangingPunct="1"/>
                      <a:r>
                        <a:rPr lang="de-DE" sz="1100" b="0" i="0" u="none" strike="noStrike" kern="1200" dirty="0">
                          <a:solidFill>
                            <a:srgbClr val="FFFFFF"/>
                          </a:solidFill>
                          <a:effectLst/>
                          <a:latin typeface="DIN Mittelschrift Std"/>
                          <a:ea typeface="+mn-ea"/>
                          <a:cs typeface="+mn-cs"/>
                        </a:rPr>
                        <a:t>  </a:t>
                      </a:r>
                      <a:r>
                        <a:rPr lang="de-DE" sz="1100" b="0" i="0" u="none" strike="noStrike" kern="1200" dirty="0" err="1">
                          <a:solidFill>
                            <a:srgbClr val="FFFFFF"/>
                          </a:solidFill>
                          <a:effectLst/>
                          <a:latin typeface="DIN Mittelschrift Std"/>
                          <a:ea typeface="+mn-ea"/>
                          <a:cs typeface="+mn-cs"/>
                        </a:rPr>
                        <a:t>Length</a:t>
                      </a:r>
                      <a:r>
                        <a:rPr lang="de-DE" sz="1100" b="0" i="0" u="none" strike="noStrike" kern="1200" dirty="0">
                          <a:solidFill>
                            <a:srgbClr val="FFFFFF"/>
                          </a:solidFill>
                          <a:effectLst/>
                          <a:latin typeface="DIN Mittelschrift Std"/>
                          <a:ea typeface="+mn-ea"/>
                          <a:cs typeface="+mn-cs"/>
                        </a:rPr>
                        <a:t>, mm</a:t>
                      </a:r>
                    </a:p>
                  </a:txBody>
                  <a:tcPr marL="7618" marR="7618" marT="7618"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pPr marL="0" algn="ctr" defTabSz="914400" rtl="0" eaLnBrk="1" fontAlgn="ctr" latinLnBrk="0" hangingPunct="1"/>
                      <a:r>
                        <a:rPr lang="de-DE" sz="1200" b="0" u="none" strike="noStrike" kern="1200" dirty="0">
                          <a:solidFill>
                            <a:schemeClr val="dk1"/>
                          </a:solidFill>
                          <a:effectLst/>
                          <a:latin typeface="DIN Mittelschrift Std" pitchFamily="50" charset="0"/>
                          <a:ea typeface="+mn-ea"/>
                          <a:cs typeface="+mn-cs"/>
                        </a:rPr>
                        <a:t>83,5</a:t>
                      </a:r>
                    </a:p>
                  </a:txBody>
                  <a:tcPr marL="7618" marR="7618" marT="7618"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9490">
                <a:tc>
                  <a:txBody>
                    <a:bodyPr/>
                    <a:lstStyle/>
                    <a:p>
                      <a:pPr algn="l" rtl="0" fontAlgn="ctr"/>
                      <a:r>
                        <a:rPr lang="de-DE" sz="1100" b="0" i="0" u="none" strike="noStrike" kern="1200" dirty="0">
                          <a:solidFill>
                            <a:srgbClr val="FFFFFF"/>
                          </a:solidFill>
                          <a:effectLst/>
                          <a:latin typeface="DIN Mittelschrift Std"/>
                          <a:ea typeface="+mn-ea"/>
                          <a:cs typeface="+mn-cs"/>
                        </a:rPr>
                        <a:t>  </a:t>
                      </a:r>
                      <a:r>
                        <a:rPr lang="en-GB" sz="1100" b="0" i="0" u="none" strike="noStrike" kern="1200" noProof="0" dirty="0">
                          <a:solidFill>
                            <a:srgbClr val="FFFFFF"/>
                          </a:solidFill>
                          <a:effectLst/>
                          <a:latin typeface="DIN Mittelschrift Std"/>
                          <a:ea typeface="+mn-ea"/>
                          <a:cs typeface="+mn-cs"/>
                        </a:rPr>
                        <a:t>Weight, g.</a:t>
                      </a:r>
                      <a:endParaRPr lang="de-DE" sz="1100" b="0" i="0" u="none" strike="noStrike" kern="1200" dirty="0">
                        <a:solidFill>
                          <a:srgbClr val="FFFFFF"/>
                        </a:solidFill>
                        <a:effectLst/>
                        <a:latin typeface="DIN Mittelschrift Std"/>
                        <a:ea typeface="+mn-ea"/>
                        <a:cs typeface="+mn-cs"/>
                      </a:endParaRPr>
                    </a:p>
                  </a:txBody>
                  <a:tcPr marL="7618" marR="7618" marT="7618"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75000"/>
                      </a:schemeClr>
                    </a:solidFill>
                  </a:tcPr>
                </a:tc>
                <a:tc>
                  <a:txBody>
                    <a:bodyPr/>
                    <a:lstStyle/>
                    <a:p>
                      <a:pPr marL="0" algn="ctr" defTabSz="914400" rtl="0" eaLnBrk="1" fontAlgn="ctr" latinLnBrk="0" hangingPunct="1"/>
                      <a:r>
                        <a:rPr lang="de-DE" sz="1200" b="0" u="none" strike="noStrike" kern="1200" dirty="0">
                          <a:solidFill>
                            <a:schemeClr val="dk1"/>
                          </a:solidFill>
                          <a:effectLst/>
                          <a:latin typeface="DIN Mittelschrift Std" pitchFamily="50" charset="0"/>
                          <a:ea typeface="+mn-ea"/>
                          <a:cs typeface="+mn-cs"/>
                        </a:rPr>
                        <a:t>1200</a:t>
                      </a:r>
                    </a:p>
                  </a:txBody>
                  <a:tcPr marL="7618" marR="7618" marT="7618"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l="3054" t="33579" r="6556" b="27965"/>
          <a:stretch/>
        </p:blipFill>
        <p:spPr>
          <a:xfrm>
            <a:off x="708035" y="2484033"/>
            <a:ext cx="4001116" cy="1547729"/>
          </a:xfrm>
          <a:prstGeom prst="rect">
            <a:avLst/>
          </a:prstGeom>
        </p:spPr>
      </p:pic>
      <p:sp>
        <p:nvSpPr>
          <p:cNvPr id="12" name="Rechteck 11">
            <a:extLst>
              <a:ext uri="{FF2B5EF4-FFF2-40B4-BE49-F238E27FC236}">
                <a16:creationId xmlns:a16="http://schemas.microsoft.com/office/drawing/2014/main" id="{D7790097-6769-4A19-8807-BAE7CE9FDDCD}"/>
              </a:ext>
            </a:extLst>
          </p:cNvPr>
          <p:cNvSpPr/>
          <p:nvPr/>
        </p:nvSpPr>
        <p:spPr>
          <a:xfrm>
            <a:off x="1457805" y="180436"/>
            <a:ext cx="2699527" cy="1076910"/>
          </a:xfrm>
          <a:prstGeom prst="rect">
            <a:avLst/>
          </a:prstGeom>
        </p:spPr>
        <p:txBody>
          <a:bodyPr wrap="square">
            <a:spAutoFit/>
          </a:bodyPr>
          <a:lstStyle/>
          <a:p>
            <a:pPr algn="ctr"/>
            <a:r>
              <a:rPr lang="en-US" sz="1600" b="1" dirty="0">
                <a:solidFill>
                  <a:schemeClr val="accent6">
                    <a:lumMod val="75000"/>
                  </a:schemeClr>
                </a:solidFill>
                <a:latin typeface="DIN Mittelschrift Std" pitchFamily="50" charset="0"/>
              </a:rPr>
              <a:t>UNIVERSAL </a:t>
            </a:r>
          </a:p>
          <a:p>
            <a:pPr algn="ctr"/>
            <a:r>
              <a:rPr lang="en-US" sz="1600" b="1" dirty="0">
                <a:solidFill>
                  <a:schemeClr val="accent6">
                    <a:lumMod val="75000"/>
                  </a:schemeClr>
                </a:solidFill>
                <a:latin typeface="DIN Mittelschrift Std" pitchFamily="50" charset="0"/>
              </a:rPr>
              <a:t>SUPER GRIP</a:t>
            </a:r>
          </a:p>
          <a:p>
            <a:pPr algn="ctr"/>
            <a:r>
              <a:rPr lang="en-US" sz="1600" b="1" dirty="0">
                <a:solidFill>
                  <a:schemeClr val="accent6">
                    <a:lumMod val="75000"/>
                  </a:schemeClr>
                </a:solidFill>
                <a:latin typeface="DIN Mittelschrift Std" pitchFamily="50" charset="0"/>
              </a:rPr>
              <a:t>SOCKET WITH </a:t>
            </a:r>
          </a:p>
          <a:p>
            <a:pPr algn="ctr"/>
            <a:r>
              <a:rPr lang="en-US" sz="1600" b="1" dirty="0">
                <a:solidFill>
                  <a:schemeClr val="accent6">
                    <a:lumMod val="75000"/>
                  </a:schemeClr>
                </a:solidFill>
                <a:latin typeface="DIN Mittelschrift Std" pitchFamily="50" charset="0"/>
              </a:rPr>
              <a:t>PROLONGED BODY</a:t>
            </a:r>
            <a:endParaRPr lang="de-DE" sz="1600" b="1" dirty="0">
              <a:solidFill>
                <a:schemeClr val="accent6">
                  <a:lumMod val="75000"/>
                </a:schemeClr>
              </a:solidFill>
              <a:latin typeface="DIN Mittelschrift Std" pitchFamily="50" charset="0"/>
            </a:endParaRPr>
          </a:p>
        </p:txBody>
      </p:sp>
    </p:spTree>
    <p:extLst>
      <p:ext uri="{BB962C8B-B14F-4D97-AF65-F5344CB8AC3E}">
        <p14:creationId xmlns:p14="http://schemas.microsoft.com/office/powerpoint/2010/main" val="55674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50515" y="216257"/>
            <a:ext cx="712054" cy="738664"/>
          </a:xfrm>
          <a:prstGeom prst="rect">
            <a:avLst/>
          </a:prstGeom>
        </p:spPr>
        <p:txBody>
          <a:bodyPr wrap="none">
            <a:spAutoFit/>
          </a:bodyPr>
          <a:lstStyle/>
          <a:p>
            <a:pPr algn="ctr"/>
            <a:r>
              <a:rPr lang="de-DE" sz="1400" b="1" dirty="0">
                <a:solidFill>
                  <a:schemeClr val="accent6">
                    <a:lumMod val="75000"/>
                  </a:schemeClr>
                </a:solidFill>
                <a:latin typeface="DIN Engschrift Std" pitchFamily="50" charset="0"/>
              </a:rPr>
              <a:t>SUPER </a:t>
            </a:r>
          </a:p>
          <a:p>
            <a:pPr algn="ctr"/>
            <a:r>
              <a:rPr lang="de-DE" sz="1400" b="1" dirty="0">
                <a:solidFill>
                  <a:schemeClr val="accent6">
                    <a:lumMod val="75000"/>
                  </a:schemeClr>
                </a:solidFill>
                <a:latin typeface="DIN Engschrift Std" pitchFamily="50" charset="0"/>
              </a:rPr>
              <a:t>GRIP </a:t>
            </a:r>
          </a:p>
          <a:p>
            <a:pPr algn="ctr"/>
            <a:r>
              <a:rPr lang="de-DE" sz="1400" b="1" dirty="0">
                <a:solidFill>
                  <a:schemeClr val="accent6">
                    <a:lumMod val="75000"/>
                  </a:schemeClr>
                </a:solidFill>
                <a:latin typeface="DIN Engschrift Std" pitchFamily="50" charset="0"/>
              </a:rPr>
              <a:t>HEX</a:t>
            </a:r>
            <a:r>
              <a:rPr lang="de-DE" sz="14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3" name="Rechteck 2"/>
          <p:cNvSpPr/>
          <p:nvPr/>
        </p:nvSpPr>
        <p:spPr>
          <a:xfrm>
            <a:off x="900103" y="1944127"/>
            <a:ext cx="3131051" cy="369226"/>
          </a:xfrm>
          <a:prstGeom prst="rect">
            <a:avLst/>
          </a:prstGeom>
        </p:spPr>
        <p:txBody>
          <a:bodyPr wrap="square">
            <a:spAutoFit/>
          </a:bodyPr>
          <a:lstStyle/>
          <a:p>
            <a:pPr lvl="0" algn="just"/>
            <a:endParaRPr lang="de-DE" sz="1798" dirty="0">
              <a:latin typeface="DIN Mittelschrift Std" pitchFamily="50" charset="0"/>
            </a:endParaRPr>
          </a:p>
        </p:txBody>
      </p:sp>
      <p:pic>
        <p:nvPicPr>
          <p:cNvPr id="10" name="Grafik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0488">
            <a:off x="2479490" y="2249565"/>
            <a:ext cx="2969819" cy="3009415"/>
          </a:xfrm>
          <a:prstGeom prst="rect">
            <a:avLst/>
          </a:prstGeom>
        </p:spPr>
      </p:pic>
      <p:sp>
        <p:nvSpPr>
          <p:cNvPr id="5" name="Rechteck 4"/>
          <p:cNvSpPr/>
          <p:nvPr/>
        </p:nvSpPr>
        <p:spPr>
          <a:xfrm>
            <a:off x="459032" y="1462614"/>
            <a:ext cx="4759474" cy="1384598"/>
          </a:xfrm>
          <a:prstGeom prst="rect">
            <a:avLst/>
          </a:prstGeom>
        </p:spPr>
        <p:txBody>
          <a:bodyPr wrap="square">
            <a:spAutoFit/>
          </a:bodyPr>
          <a:lstStyle/>
          <a:p>
            <a:pPr algn="just"/>
            <a:r>
              <a:rPr lang="en-GB" sz="1200" dirty="0">
                <a:latin typeface="DIN Mittelschrift Std"/>
              </a:rPr>
              <a:t>Universal Super Grip Hex-Wrench Key to release and tight of corroded and damaged screw caps. The</a:t>
            </a:r>
            <a:r>
              <a:rPr lang="en-GB" sz="1200" b="1" dirty="0">
                <a:latin typeface="DIN Mittelschrift Std"/>
              </a:rPr>
              <a:t> </a:t>
            </a:r>
            <a:r>
              <a:rPr lang="en-GB" sz="1200" dirty="0">
                <a:latin typeface="DIN Mittelschrift Std"/>
              </a:rPr>
              <a:t>special profile of the key enable non-slip gripping of corroded, damaged and intact screw caps.</a:t>
            </a:r>
          </a:p>
          <a:p>
            <a:pPr algn="just"/>
            <a:endParaRPr lang="en-GB" sz="1200" dirty="0">
              <a:latin typeface="DIN Mittelschrift Std"/>
            </a:endParaRPr>
          </a:p>
          <a:p>
            <a:pPr marL="171399" indent="-171399" algn="just">
              <a:buFont typeface="Arial" panose="020B0604020202020204" pitchFamily="34" charset="0"/>
              <a:buChar char="•"/>
            </a:pPr>
            <a:r>
              <a:rPr lang="en-GB" sz="1200" b="1" dirty="0">
                <a:latin typeface="DIN Mittelschrift Std"/>
              </a:rPr>
              <a:t>Extra durable due to high quality material (Carbon Steel)</a:t>
            </a:r>
          </a:p>
          <a:p>
            <a:pPr marL="171399" indent="-171399" algn="just">
              <a:buFont typeface="Arial" panose="020B0604020202020204" pitchFamily="34" charset="0"/>
              <a:buChar char="•"/>
            </a:pPr>
            <a:r>
              <a:rPr lang="en-GB" sz="1200" b="1" dirty="0">
                <a:latin typeface="DIN Mittelschrift Std"/>
              </a:rPr>
              <a:t>Suitable for any professional application</a:t>
            </a:r>
          </a:p>
          <a:p>
            <a:pPr marL="171399" indent="-171399" algn="just">
              <a:buFont typeface="Arial" panose="020B0604020202020204" pitchFamily="34" charset="0"/>
              <a:buChar char="•"/>
            </a:pPr>
            <a:r>
              <a:rPr lang="en-GB" sz="1200" b="1" dirty="0">
                <a:latin typeface="DIN Mittelschrift Std"/>
              </a:rPr>
              <a:t>9-pieces set from 1,5 up to 10 mm</a:t>
            </a: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31" y="2981602"/>
            <a:ext cx="1817482" cy="1812371"/>
          </a:xfrm>
          <a:prstGeom prst="rect">
            <a:avLst/>
          </a:prstGeom>
        </p:spPr>
      </p:pic>
      <p:graphicFrame>
        <p:nvGraphicFramePr>
          <p:cNvPr id="12" name="Tabelle 11"/>
          <p:cNvGraphicFramePr>
            <a:graphicFrameLocks noGrp="1"/>
          </p:cNvGraphicFramePr>
          <p:nvPr>
            <p:extLst>
              <p:ext uri="{D42A27DB-BD31-4B8C-83A1-F6EECF244321}">
                <p14:modId xmlns:p14="http://schemas.microsoft.com/office/powerpoint/2010/main" val="1245096249"/>
              </p:ext>
            </p:extLst>
          </p:nvPr>
        </p:nvGraphicFramePr>
        <p:xfrm>
          <a:off x="467866" y="5038876"/>
          <a:ext cx="4678659" cy="1083974"/>
        </p:xfrm>
        <a:graphic>
          <a:graphicData uri="http://schemas.openxmlformats.org/drawingml/2006/table">
            <a:tbl>
              <a:tblPr/>
              <a:tblGrid>
                <a:gridCol w="536037">
                  <a:extLst>
                    <a:ext uri="{9D8B030D-6E8A-4147-A177-3AD203B41FA5}">
                      <a16:colId xmlns:a16="http://schemas.microsoft.com/office/drawing/2014/main" val="20000"/>
                    </a:ext>
                  </a:extLst>
                </a:gridCol>
                <a:gridCol w="690437">
                  <a:extLst>
                    <a:ext uri="{9D8B030D-6E8A-4147-A177-3AD203B41FA5}">
                      <a16:colId xmlns:a16="http://schemas.microsoft.com/office/drawing/2014/main" val="20001"/>
                    </a:ext>
                  </a:extLst>
                </a:gridCol>
                <a:gridCol w="690437">
                  <a:extLst>
                    <a:ext uri="{9D8B030D-6E8A-4147-A177-3AD203B41FA5}">
                      <a16:colId xmlns:a16="http://schemas.microsoft.com/office/drawing/2014/main" val="20002"/>
                    </a:ext>
                  </a:extLst>
                </a:gridCol>
                <a:gridCol w="690437">
                  <a:extLst>
                    <a:ext uri="{9D8B030D-6E8A-4147-A177-3AD203B41FA5}">
                      <a16:colId xmlns:a16="http://schemas.microsoft.com/office/drawing/2014/main" val="20003"/>
                    </a:ext>
                  </a:extLst>
                </a:gridCol>
                <a:gridCol w="690437">
                  <a:extLst>
                    <a:ext uri="{9D8B030D-6E8A-4147-A177-3AD203B41FA5}">
                      <a16:colId xmlns:a16="http://schemas.microsoft.com/office/drawing/2014/main" val="20004"/>
                    </a:ext>
                  </a:extLst>
                </a:gridCol>
                <a:gridCol w="690437">
                  <a:extLst>
                    <a:ext uri="{9D8B030D-6E8A-4147-A177-3AD203B41FA5}">
                      <a16:colId xmlns:a16="http://schemas.microsoft.com/office/drawing/2014/main" val="20005"/>
                    </a:ext>
                  </a:extLst>
                </a:gridCol>
                <a:gridCol w="690437">
                  <a:extLst>
                    <a:ext uri="{9D8B030D-6E8A-4147-A177-3AD203B41FA5}">
                      <a16:colId xmlns:a16="http://schemas.microsoft.com/office/drawing/2014/main" val="20006"/>
                    </a:ext>
                  </a:extLst>
                </a:gridCol>
              </a:tblGrid>
              <a:tr h="359897">
                <a:tc>
                  <a:txBody>
                    <a:bodyPr/>
                    <a:lstStyle/>
                    <a:p>
                      <a:pPr algn="ctr" rtl="0" fontAlgn="ctr"/>
                      <a:r>
                        <a:rPr lang="de-DE" sz="1100" b="0" i="0" u="none" strike="noStrike" dirty="0">
                          <a:solidFill>
                            <a:srgbClr val="FFFFFF"/>
                          </a:solidFill>
                          <a:effectLst/>
                          <a:latin typeface="DIN Mittelschrift Std"/>
                        </a:rPr>
                        <a:t>  </a:t>
                      </a:r>
                      <a:r>
                        <a:rPr lang="en-GB" sz="1100" b="0" i="0" u="none" strike="noStrike" kern="1200" noProof="0" dirty="0">
                          <a:solidFill>
                            <a:srgbClr val="FFFFFF"/>
                          </a:solidFill>
                          <a:effectLst/>
                          <a:latin typeface="DIN Mittelschrift Std"/>
                          <a:ea typeface="+mn-ea"/>
                          <a:cs typeface="+mn-cs"/>
                        </a:rPr>
                        <a:t>Cat. No</a:t>
                      </a:r>
                      <a:endParaRPr lang="de-DE" sz="1100" b="0" i="0" u="none" strike="noStrike" dirty="0">
                        <a:solidFill>
                          <a:srgbClr val="FFFFFF"/>
                        </a:solidFill>
                        <a:effectLst/>
                        <a:latin typeface="DIN Mittelschrift Std"/>
                      </a:endParaRPr>
                    </a:p>
                  </a:txBody>
                  <a:tcPr marL="6896" marR="6896" marT="68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de-DE" sz="1100" b="0" i="0" u="none" strike="noStrike" dirty="0">
                          <a:solidFill>
                            <a:srgbClr val="FFFFFF"/>
                          </a:solidFill>
                          <a:effectLst/>
                          <a:latin typeface="DIN Mittelschrift Std"/>
                        </a:rPr>
                        <a:t>Content</a:t>
                      </a:r>
                    </a:p>
                  </a:txBody>
                  <a:tcPr marL="6896" marR="6896" marT="68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de-DE" sz="1100" b="0" i="0" u="none" strike="noStrike" dirty="0">
                          <a:solidFill>
                            <a:srgbClr val="FFFFFF"/>
                          </a:solidFill>
                          <a:effectLst/>
                          <a:latin typeface="DIN Mittelschrift Std"/>
                        </a:rPr>
                        <a:t>Size, mm</a:t>
                      </a:r>
                    </a:p>
                  </a:txBody>
                  <a:tcPr marL="6896" marR="6896" marT="68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de-DE" sz="1100" b="0" i="0" u="none" strike="noStrike" dirty="0">
                          <a:solidFill>
                            <a:srgbClr val="FFFFFF"/>
                          </a:solidFill>
                          <a:effectLst/>
                          <a:latin typeface="DIN Mittelschrift Std"/>
                        </a:rPr>
                        <a:t>  Material  </a:t>
                      </a:r>
                    </a:p>
                  </a:txBody>
                  <a:tcPr marL="6896" marR="6896" marT="68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de-DE" sz="1100" b="0" i="0" u="none" strike="noStrike" dirty="0">
                          <a:solidFill>
                            <a:srgbClr val="FFFFFF"/>
                          </a:solidFill>
                          <a:effectLst/>
                          <a:latin typeface="DIN Mittelschrift Std"/>
                        </a:rPr>
                        <a:t>  </a:t>
                      </a:r>
                      <a:r>
                        <a:rPr lang="en-GB" sz="1100" b="0" i="0" u="none" strike="noStrike" noProof="0" dirty="0">
                          <a:solidFill>
                            <a:srgbClr val="FFFFFF"/>
                          </a:solidFill>
                          <a:effectLst/>
                          <a:latin typeface="DIN Mittelschrift Std"/>
                        </a:rPr>
                        <a:t>Length</a:t>
                      </a:r>
                    </a:p>
                  </a:txBody>
                  <a:tcPr marL="6896" marR="6896" marT="68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100" b="0" i="0" u="none" strike="noStrike" dirty="0">
                          <a:solidFill>
                            <a:srgbClr val="FFFFFF"/>
                          </a:solidFill>
                          <a:effectLst/>
                          <a:latin typeface="DIN Mittelschrift Std"/>
                        </a:rPr>
                        <a:t> </a:t>
                      </a:r>
                      <a:r>
                        <a:rPr lang="en-GB" sz="1100" b="0" i="0" u="none" strike="noStrike" noProof="0" dirty="0">
                          <a:solidFill>
                            <a:schemeClr val="bg1"/>
                          </a:solidFill>
                          <a:effectLst/>
                          <a:latin typeface="DIN Mittelschrift Std" pitchFamily="50" charset="0"/>
                        </a:rPr>
                        <a:t>Degree of</a:t>
                      </a:r>
                    </a:p>
                    <a:p>
                      <a:pPr algn="ctr" rtl="0" fontAlgn="ctr"/>
                      <a:r>
                        <a:rPr lang="en-GB" sz="1100" b="0" i="0" u="none" strike="noStrike" noProof="0" dirty="0">
                          <a:solidFill>
                            <a:schemeClr val="bg1"/>
                          </a:solidFill>
                          <a:effectLst/>
                          <a:latin typeface="DIN Mittelschrift Std" pitchFamily="50" charset="0"/>
                        </a:rPr>
                        <a:t>Hardness</a:t>
                      </a:r>
                    </a:p>
                  </a:txBody>
                  <a:tcPr marL="6896" marR="6896" marT="68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rtl="0" fontAlgn="ctr"/>
                      <a:r>
                        <a:rPr lang="de-DE" sz="1100" b="0" i="0" u="none" strike="noStrike" dirty="0">
                          <a:solidFill>
                            <a:srgbClr val="FFFFFF"/>
                          </a:solidFill>
                          <a:effectLst/>
                          <a:latin typeface="DIN Mittelschrift Std"/>
                        </a:rPr>
                        <a:t>  </a:t>
                      </a:r>
                      <a:r>
                        <a:rPr lang="de-DE" sz="1100" b="0" i="0" u="none" strike="noStrike" dirty="0" err="1">
                          <a:solidFill>
                            <a:srgbClr val="FFFFFF"/>
                          </a:solidFill>
                          <a:effectLst/>
                          <a:latin typeface="DIN Mittelschrift Std"/>
                        </a:rPr>
                        <a:t>Weigth</a:t>
                      </a:r>
                      <a:r>
                        <a:rPr lang="de-DE" sz="1100" b="0" i="0" u="none" strike="noStrike" dirty="0">
                          <a:solidFill>
                            <a:srgbClr val="FFFFFF"/>
                          </a:solidFill>
                          <a:effectLst/>
                          <a:latin typeface="DIN Mittelschrift Std"/>
                        </a:rPr>
                        <a:t>, g</a:t>
                      </a:r>
                    </a:p>
                  </a:txBody>
                  <a:tcPr marL="6896" marR="6896" marT="689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10000"/>
                  </a:ext>
                </a:extLst>
              </a:tr>
              <a:tr h="724077">
                <a:tc>
                  <a:txBody>
                    <a:bodyPr/>
                    <a:lstStyle/>
                    <a:p>
                      <a:pPr algn="ctr" rtl="0" fontAlgn="ctr"/>
                      <a:r>
                        <a:rPr lang="de-DE" sz="1100" b="0" i="0" u="none" strike="noStrike">
                          <a:solidFill>
                            <a:srgbClr val="000000"/>
                          </a:solidFill>
                          <a:effectLst/>
                          <a:latin typeface="DIN Mittelschrift Std"/>
                        </a:rPr>
                        <a:t>530 700</a:t>
                      </a:r>
                    </a:p>
                  </a:txBody>
                  <a:tcPr marL="6896" marR="6896" marT="68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de-DE" sz="1100" b="0" i="0" u="none" strike="noStrike" dirty="0">
                          <a:solidFill>
                            <a:srgbClr val="000000"/>
                          </a:solidFill>
                          <a:effectLst/>
                          <a:latin typeface="DIN Mittelschrift Std"/>
                        </a:rPr>
                        <a:t>9 </a:t>
                      </a:r>
                    </a:p>
                    <a:p>
                      <a:pPr algn="ctr" rtl="0" fontAlgn="ctr"/>
                      <a:r>
                        <a:rPr lang="de-DE" sz="1100" b="0" i="0" u="none" strike="noStrike" dirty="0">
                          <a:solidFill>
                            <a:srgbClr val="000000"/>
                          </a:solidFill>
                          <a:effectLst/>
                          <a:latin typeface="DIN Mittelschrift Std"/>
                        </a:rPr>
                        <a:t>Keys</a:t>
                      </a:r>
                    </a:p>
                  </a:txBody>
                  <a:tcPr marL="6896" marR="6896" marT="68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de-DE" sz="1100" b="0" i="0" u="none" strike="noStrike" dirty="0">
                          <a:solidFill>
                            <a:srgbClr val="000000"/>
                          </a:solidFill>
                          <a:effectLst/>
                          <a:latin typeface="DIN Mittelschrift Std"/>
                        </a:rPr>
                        <a:t>1,5 - 2 - 2,5 - 3 - 4 - 5 - 6 - 8 - 10 </a:t>
                      </a:r>
                    </a:p>
                  </a:txBody>
                  <a:tcPr marL="6896" marR="6896" marT="68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de-DE" sz="1100" b="0" i="0" u="none" strike="noStrike">
                          <a:solidFill>
                            <a:srgbClr val="000000"/>
                          </a:solidFill>
                          <a:effectLst/>
                          <a:latin typeface="DIN Mittelschrift Std"/>
                        </a:rPr>
                        <a:t>CrMo </a:t>
                      </a:r>
                    </a:p>
                  </a:txBody>
                  <a:tcPr marL="6896" marR="6896" marT="68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de-DE" sz="1100" b="0" i="0" u="none" strike="noStrike">
                          <a:solidFill>
                            <a:srgbClr val="000000"/>
                          </a:solidFill>
                          <a:effectLst/>
                          <a:latin typeface="DIN Mittelschrift Std"/>
                        </a:rPr>
                        <a:t>90 - 230</a:t>
                      </a:r>
                    </a:p>
                  </a:txBody>
                  <a:tcPr marL="6896" marR="6896" marT="68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de-DE" sz="1100" b="0" i="0" u="none" strike="noStrike" dirty="0">
                          <a:solidFill>
                            <a:srgbClr val="000000"/>
                          </a:solidFill>
                          <a:effectLst/>
                          <a:latin typeface="DIN Mittelschrift Std"/>
                        </a:rPr>
                        <a:t>45 - 48 RC</a:t>
                      </a:r>
                    </a:p>
                  </a:txBody>
                  <a:tcPr marL="6896" marR="6896" marT="68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tc>
                  <a:txBody>
                    <a:bodyPr/>
                    <a:lstStyle/>
                    <a:p>
                      <a:pPr algn="ctr" rtl="0" fontAlgn="ctr"/>
                      <a:r>
                        <a:rPr lang="de-DE" sz="1100" b="0" i="0" u="none" strike="noStrike" dirty="0">
                          <a:solidFill>
                            <a:srgbClr val="000000"/>
                          </a:solidFill>
                          <a:effectLst/>
                          <a:latin typeface="DIN Mittelschrift Std"/>
                        </a:rPr>
                        <a:t>950</a:t>
                      </a:r>
                    </a:p>
                  </a:txBody>
                  <a:tcPr marL="6896" marR="6896" marT="68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9" name="Rechteck 8">
            <a:extLst>
              <a:ext uri="{FF2B5EF4-FFF2-40B4-BE49-F238E27FC236}">
                <a16:creationId xmlns:a16="http://schemas.microsoft.com/office/drawing/2014/main" id="{9E91B131-7C1D-4932-B79F-DA2310D5FA6B}"/>
              </a:ext>
            </a:extLst>
          </p:cNvPr>
          <p:cNvSpPr/>
          <p:nvPr/>
        </p:nvSpPr>
        <p:spPr>
          <a:xfrm>
            <a:off x="1457805" y="216258"/>
            <a:ext cx="2699527" cy="830759"/>
          </a:xfrm>
          <a:prstGeom prst="rect">
            <a:avLst/>
          </a:prstGeom>
        </p:spPr>
        <p:txBody>
          <a:bodyPr wrap="square">
            <a:spAutoFit/>
          </a:bodyPr>
          <a:lstStyle/>
          <a:p>
            <a:pPr algn="ctr"/>
            <a:r>
              <a:rPr lang="en-US" sz="1600" b="1" dirty="0">
                <a:solidFill>
                  <a:schemeClr val="accent6">
                    <a:lumMod val="75000"/>
                  </a:schemeClr>
                </a:solidFill>
                <a:latin typeface="DIN Mittelschrift Std" pitchFamily="50" charset="0"/>
              </a:rPr>
              <a:t>UNIVERSAL </a:t>
            </a:r>
          </a:p>
          <a:p>
            <a:pPr algn="ctr"/>
            <a:r>
              <a:rPr lang="en-US" sz="1600" b="1" dirty="0">
                <a:solidFill>
                  <a:schemeClr val="accent6">
                    <a:lumMod val="75000"/>
                  </a:schemeClr>
                </a:solidFill>
                <a:latin typeface="DIN Mittelschrift Std" pitchFamily="50" charset="0"/>
              </a:rPr>
              <a:t>SUPER GRIP</a:t>
            </a:r>
          </a:p>
          <a:p>
            <a:pPr algn="ctr"/>
            <a:r>
              <a:rPr lang="en-US" sz="1600" b="1" dirty="0">
                <a:solidFill>
                  <a:schemeClr val="accent6">
                    <a:lumMod val="75000"/>
                  </a:schemeClr>
                </a:solidFill>
                <a:latin typeface="DIN Mittelschrift Std" pitchFamily="50" charset="0"/>
              </a:rPr>
              <a:t>HEX-WRENCH</a:t>
            </a:r>
            <a:endParaRPr lang="de-DE" sz="1600" b="1" dirty="0">
              <a:solidFill>
                <a:schemeClr val="accent6">
                  <a:lumMod val="75000"/>
                </a:schemeClr>
              </a:solidFill>
              <a:latin typeface="DIN Mittelschrift Std" pitchFamily="50" charset="0"/>
            </a:endParaRPr>
          </a:p>
        </p:txBody>
      </p:sp>
    </p:spTree>
    <p:extLst>
      <p:ext uri="{BB962C8B-B14F-4D97-AF65-F5344CB8AC3E}">
        <p14:creationId xmlns:p14="http://schemas.microsoft.com/office/powerpoint/2010/main" val="307621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9897" y="216257"/>
            <a:ext cx="721672" cy="738664"/>
          </a:xfrm>
          <a:prstGeom prst="rect">
            <a:avLst/>
          </a:prstGeom>
        </p:spPr>
        <p:txBody>
          <a:bodyPr wrap="none">
            <a:spAutoFit/>
          </a:bodyPr>
          <a:lstStyle/>
          <a:p>
            <a:r>
              <a:rPr lang="de-DE" sz="1400" b="1" dirty="0">
                <a:solidFill>
                  <a:schemeClr val="accent6">
                    <a:lumMod val="75000"/>
                  </a:schemeClr>
                </a:solidFill>
                <a:latin typeface="DIN Engschrift Std" pitchFamily="50" charset="0"/>
              </a:rPr>
              <a:t>PIVOT </a:t>
            </a:r>
          </a:p>
          <a:p>
            <a:r>
              <a:rPr lang="de-DE" sz="1400" b="1" dirty="0">
                <a:solidFill>
                  <a:schemeClr val="accent6">
                    <a:lumMod val="75000"/>
                  </a:schemeClr>
                </a:solidFill>
                <a:latin typeface="DIN Engschrift Std" pitchFamily="50" charset="0"/>
              </a:rPr>
              <a:t>MAGIC</a:t>
            </a:r>
          </a:p>
          <a:p>
            <a:r>
              <a:rPr lang="de-DE" sz="1400" b="1" dirty="0">
                <a:solidFill>
                  <a:schemeClr val="accent6">
                    <a:lumMod val="75000"/>
                  </a:schemeClr>
                </a:solidFill>
                <a:latin typeface="DIN Engschrift Std" pitchFamily="50" charset="0"/>
              </a:rPr>
              <a:t>JOINT</a:t>
            </a:r>
            <a:r>
              <a:rPr lang="de-DE" sz="1400" b="1" baseline="30000" dirty="0">
                <a:solidFill>
                  <a:schemeClr val="accent6">
                    <a:lumMod val="75000"/>
                  </a:schemeClr>
                </a:solidFill>
                <a:latin typeface="DIN Engschrift Std" pitchFamily="50" charset="0"/>
              </a:rPr>
              <a:t>®</a:t>
            </a:r>
            <a:r>
              <a:rPr lang="de-DE" sz="1400" b="1" dirty="0">
                <a:solidFill>
                  <a:schemeClr val="accent6">
                    <a:lumMod val="75000"/>
                  </a:schemeClr>
                </a:solidFill>
                <a:latin typeface="DIN Engschrift Std" pitchFamily="50" charset="0"/>
              </a:rPr>
              <a:t> </a:t>
            </a:r>
            <a:endParaRPr lang="de-DE" sz="1400" b="1" dirty="0">
              <a:solidFill>
                <a:schemeClr val="accent6">
                  <a:lumMod val="75000"/>
                </a:schemeClr>
              </a:solidFill>
            </a:endParaRPr>
          </a:p>
        </p:txBody>
      </p:sp>
      <p:sp>
        <p:nvSpPr>
          <p:cNvPr id="3" name="Rechteck 2"/>
          <p:cNvSpPr/>
          <p:nvPr/>
        </p:nvSpPr>
        <p:spPr>
          <a:xfrm>
            <a:off x="378195" y="1224975"/>
            <a:ext cx="4787161" cy="1784593"/>
          </a:xfrm>
          <a:prstGeom prst="rect">
            <a:avLst/>
          </a:prstGeom>
        </p:spPr>
        <p:txBody>
          <a:bodyPr wrap="square">
            <a:spAutoFit/>
          </a:bodyPr>
          <a:lstStyle/>
          <a:p>
            <a:pPr algn="just"/>
            <a:r>
              <a:rPr lang="en-GB" sz="1200" dirty="0">
                <a:latin typeface="DIN Mittelschrift Std" pitchFamily="50" charset="0"/>
              </a:rPr>
              <a:t>Patented Joints with swivel and interchangeable function for working in restricted access areas and around the edge. Suitable to use for hand tool and impact air tool with </a:t>
            </a:r>
            <a:r>
              <a:rPr lang="en-GB" sz="1400" dirty="0">
                <a:latin typeface="DIN Mittelschrift Std" pitchFamily="50" charset="0"/>
              </a:rPr>
              <a:t>½”</a:t>
            </a:r>
            <a:r>
              <a:rPr lang="en-GB" sz="1200" dirty="0">
                <a:latin typeface="DIN Mittelschrift Std" pitchFamily="50" charset="0"/>
              </a:rPr>
              <a:t> drive. Maximum torque is 600 NM. </a:t>
            </a:r>
            <a:r>
              <a:rPr lang="en-GB" sz="1200" dirty="0">
                <a:latin typeface="DIN Mittelschrift Std"/>
              </a:rPr>
              <a:t>Joints have extra durable life due to high quality material (</a:t>
            </a:r>
            <a:r>
              <a:rPr lang="en-GB" sz="1200" dirty="0" err="1">
                <a:latin typeface="DIN Mittelschrift Std"/>
              </a:rPr>
              <a:t>CrMo</a:t>
            </a:r>
            <a:r>
              <a:rPr lang="en-GB" sz="1200" dirty="0">
                <a:latin typeface="DIN Mittelschrift Std"/>
              </a:rPr>
              <a:t>) with RC 45 -48 and are corrosion-resistant.</a:t>
            </a:r>
          </a:p>
          <a:p>
            <a:pPr algn="just"/>
            <a:r>
              <a:rPr lang="en-GB" sz="1200" dirty="0">
                <a:latin typeface="DIN Mittelschrift Std" pitchFamily="50" charset="0"/>
              </a:rPr>
              <a:t>9-part socket set for all conventional screw profiles (13 – 19mm &amp; 21-22mm) and an extra square 1/2" adapter for any applicable sockets usage. The fast-release press button is used for simple loosening of the socket.</a:t>
            </a:r>
          </a:p>
          <a:p>
            <a:pPr algn="just"/>
            <a:endParaRPr lang="en-GB" sz="1200" dirty="0">
              <a:latin typeface="DIN Mittelschrift Std" pitchFamily="50" charset="0"/>
            </a:endParaRPr>
          </a:p>
        </p:txBody>
      </p:sp>
      <p:sp>
        <p:nvSpPr>
          <p:cNvPr id="4" name="Rechteck 3"/>
          <p:cNvSpPr/>
          <p:nvPr/>
        </p:nvSpPr>
        <p:spPr>
          <a:xfrm>
            <a:off x="1259639" y="216258"/>
            <a:ext cx="3149976" cy="584608"/>
          </a:xfrm>
          <a:prstGeom prst="rect">
            <a:avLst/>
          </a:prstGeom>
        </p:spPr>
        <p:txBody>
          <a:bodyPr wrap="square">
            <a:spAutoFit/>
          </a:bodyPr>
          <a:lstStyle/>
          <a:p>
            <a:pPr lvl="0" algn="ctr"/>
            <a:r>
              <a:rPr lang="de-DE" sz="1600" b="1" dirty="0">
                <a:solidFill>
                  <a:schemeClr val="accent6">
                    <a:lumMod val="75000"/>
                  </a:schemeClr>
                </a:solidFill>
                <a:latin typeface="DIN Mittelschrift Std" pitchFamily="50" charset="0"/>
              </a:rPr>
              <a:t>PIVOT MAGIC </a:t>
            </a:r>
          </a:p>
          <a:p>
            <a:pPr lvl="0" algn="ctr"/>
            <a:r>
              <a:rPr lang="de-DE" sz="1600" b="1" dirty="0">
                <a:solidFill>
                  <a:schemeClr val="accent6">
                    <a:lumMod val="75000"/>
                  </a:schemeClr>
                </a:solidFill>
                <a:latin typeface="DIN Mittelschrift Std" pitchFamily="50" charset="0"/>
              </a:rPr>
              <a:t>JOINTS</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380647">
            <a:off x="3851586" y="3163782"/>
            <a:ext cx="1278112" cy="1405104"/>
          </a:xfrm>
          <a:prstGeom prst="rect">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b="10562"/>
          <a:stretch/>
        </p:blipFill>
        <p:spPr>
          <a:xfrm>
            <a:off x="576160" y="2978497"/>
            <a:ext cx="2915489" cy="1809133"/>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3766927999"/>
              </p:ext>
            </p:extLst>
          </p:nvPr>
        </p:nvGraphicFramePr>
        <p:xfrm>
          <a:off x="467866" y="5002886"/>
          <a:ext cx="4678661" cy="1304467"/>
        </p:xfrm>
        <a:graphic>
          <a:graphicData uri="http://schemas.openxmlformats.org/drawingml/2006/table">
            <a:tbl>
              <a:tblPr>
                <a:tableStyleId>{5C22544A-7EE6-4342-B048-85BDC9FD1C3A}</a:tableStyleId>
              </a:tblPr>
              <a:tblGrid>
                <a:gridCol w="844365">
                  <a:extLst>
                    <a:ext uri="{9D8B030D-6E8A-4147-A177-3AD203B41FA5}">
                      <a16:colId xmlns:a16="http://schemas.microsoft.com/office/drawing/2014/main" val="20000"/>
                    </a:ext>
                  </a:extLst>
                </a:gridCol>
                <a:gridCol w="1505172">
                  <a:extLst>
                    <a:ext uri="{9D8B030D-6E8A-4147-A177-3AD203B41FA5}">
                      <a16:colId xmlns:a16="http://schemas.microsoft.com/office/drawing/2014/main" val="20001"/>
                    </a:ext>
                  </a:extLst>
                </a:gridCol>
                <a:gridCol w="1164562">
                  <a:extLst>
                    <a:ext uri="{9D8B030D-6E8A-4147-A177-3AD203B41FA5}">
                      <a16:colId xmlns:a16="http://schemas.microsoft.com/office/drawing/2014/main" val="20002"/>
                    </a:ext>
                  </a:extLst>
                </a:gridCol>
                <a:gridCol w="1164562">
                  <a:extLst>
                    <a:ext uri="{9D8B030D-6E8A-4147-A177-3AD203B41FA5}">
                      <a16:colId xmlns:a16="http://schemas.microsoft.com/office/drawing/2014/main" val="20003"/>
                    </a:ext>
                  </a:extLst>
                </a:gridCol>
              </a:tblGrid>
              <a:tr h="359897">
                <a:tc>
                  <a:txBody>
                    <a:bodyPr/>
                    <a:lstStyle/>
                    <a:p>
                      <a:pPr algn="ctr" fontAlgn="ctr"/>
                      <a:r>
                        <a:rPr lang="de-DE" sz="1100" b="0" u="none" strike="noStrike" dirty="0">
                          <a:solidFill>
                            <a:schemeClr val="bg1"/>
                          </a:solidFill>
                          <a:effectLst/>
                          <a:latin typeface="DIN Mittelschrift Std" pitchFamily="50" charset="0"/>
                        </a:rPr>
                        <a:t>Cat. </a:t>
                      </a:r>
                      <a:r>
                        <a:rPr lang="de-DE" sz="1100" b="0" u="none" strike="noStrike" dirty="0" err="1">
                          <a:solidFill>
                            <a:schemeClr val="bg1"/>
                          </a:solidFill>
                          <a:effectLst/>
                          <a:latin typeface="DIN Mittelschrift Std" pitchFamily="50" charset="0"/>
                        </a:rPr>
                        <a:t>No</a:t>
                      </a:r>
                      <a:endParaRPr lang="de-DE" sz="1100" b="0" i="0" u="none" strike="noStrike" dirty="0">
                        <a:solidFill>
                          <a:schemeClr val="bg1"/>
                        </a:solidFill>
                        <a:effectLst/>
                        <a:latin typeface="DIN Mittelschrift Std" pitchFamily="50" charset="0"/>
                      </a:endParaRPr>
                    </a:p>
                  </a:txBody>
                  <a:tcPr marL="6034" marR="6034" marT="6034" marB="0" anchor="ctr">
                    <a:solidFill>
                      <a:schemeClr val="accent6">
                        <a:lumMod val="75000"/>
                      </a:schemeClr>
                    </a:solidFill>
                  </a:tcPr>
                </a:tc>
                <a:tc>
                  <a:txBody>
                    <a:bodyPr/>
                    <a:lstStyle/>
                    <a:p>
                      <a:pPr algn="ctr" fontAlgn="ctr"/>
                      <a:r>
                        <a:rPr lang="de-DE" sz="1100" b="0" u="none" strike="noStrike" dirty="0">
                          <a:solidFill>
                            <a:schemeClr val="bg1"/>
                          </a:solidFill>
                          <a:effectLst/>
                          <a:latin typeface="DIN Mittelschrift Std" pitchFamily="50" charset="0"/>
                        </a:rPr>
                        <a:t>Content</a:t>
                      </a:r>
                      <a:endParaRPr lang="de-DE" sz="1100" b="0" i="0" u="none" strike="noStrike" dirty="0">
                        <a:solidFill>
                          <a:schemeClr val="bg1"/>
                        </a:solidFill>
                        <a:effectLst/>
                        <a:latin typeface="DIN Mittelschrift Std" pitchFamily="50" charset="0"/>
                      </a:endParaRPr>
                    </a:p>
                  </a:txBody>
                  <a:tcPr marL="6034" marR="6034" marT="6034" marB="0" anchor="ctr">
                    <a:solidFill>
                      <a:schemeClr val="accent6">
                        <a:lumMod val="75000"/>
                      </a:schemeClr>
                    </a:solidFill>
                  </a:tcPr>
                </a:tc>
                <a:tc>
                  <a:txBody>
                    <a:bodyPr/>
                    <a:lstStyle/>
                    <a:p>
                      <a:pPr algn="ctr" fontAlgn="ctr"/>
                      <a:r>
                        <a:rPr lang="de-DE" sz="1100" b="0" u="none" strike="noStrike" dirty="0">
                          <a:solidFill>
                            <a:schemeClr val="bg1"/>
                          </a:solidFill>
                          <a:effectLst/>
                          <a:latin typeface="DIN Mittelschrift Std" pitchFamily="50" charset="0"/>
                        </a:rPr>
                        <a:t>Size</a:t>
                      </a:r>
                      <a:endParaRPr lang="de-DE" sz="1100" b="0" i="0" u="none" strike="noStrike" dirty="0">
                        <a:solidFill>
                          <a:schemeClr val="bg1"/>
                        </a:solidFill>
                        <a:effectLst/>
                        <a:latin typeface="DIN Mittelschrift Std" pitchFamily="50" charset="0"/>
                      </a:endParaRPr>
                    </a:p>
                  </a:txBody>
                  <a:tcPr marL="6034" marR="6034" marT="6034" marB="0" anchor="ctr">
                    <a:solidFill>
                      <a:schemeClr val="accent6">
                        <a:lumMod val="75000"/>
                      </a:schemeClr>
                    </a:solidFill>
                  </a:tcPr>
                </a:tc>
                <a:tc>
                  <a:txBody>
                    <a:bodyPr/>
                    <a:lstStyle/>
                    <a:p>
                      <a:pPr algn="ctr" fontAlgn="ctr"/>
                      <a:r>
                        <a:rPr lang="de-DE" sz="1100" b="0" u="none" strike="noStrike" dirty="0">
                          <a:solidFill>
                            <a:schemeClr val="bg1"/>
                          </a:solidFill>
                          <a:effectLst/>
                          <a:latin typeface="DIN Mittelschrift Std" pitchFamily="50" charset="0"/>
                        </a:rPr>
                        <a:t>Max. Torque</a:t>
                      </a:r>
                      <a:endParaRPr lang="de-DE" sz="1100" b="0" i="0" u="none" strike="noStrike" dirty="0">
                        <a:solidFill>
                          <a:schemeClr val="bg1"/>
                        </a:solidFill>
                        <a:effectLst/>
                        <a:latin typeface="DIN Mittelschrift Std" pitchFamily="50" charset="0"/>
                      </a:endParaRPr>
                    </a:p>
                  </a:txBody>
                  <a:tcPr marL="6034" marR="6034" marT="6034" marB="0" anchor="ctr">
                    <a:solidFill>
                      <a:schemeClr val="accent6">
                        <a:lumMod val="75000"/>
                      </a:schemeClr>
                    </a:solidFill>
                  </a:tcPr>
                </a:tc>
                <a:extLst>
                  <a:ext uri="{0D108BD9-81ED-4DB2-BD59-A6C34878D82A}">
                    <a16:rowId xmlns:a16="http://schemas.microsoft.com/office/drawing/2014/main" val="10000"/>
                  </a:ext>
                </a:extLst>
              </a:tr>
              <a:tr h="188862">
                <a:tc rowSpan="3">
                  <a:txBody>
                    <a:bodyPr/>
                    <a:lstStyle/>
                    <a:p>
                      <a:pPr algn="ctr" fontAlgn="ctr"/>
                      <a:r>
                        <a:rPr lang="de-DE" sz="1200" b="0" u="none" strike="noStrike" dirty="0">
                          <a:effectLst/>
                          <a:latin typeface="DIN Mittelschrift Std" pitchFamily="50" charset="0"/>
                        </a:rPr>
                        <a:t>530 900</a:t>
                      </a:r>
                      <a:endParaRPr lang="de-DE" sz="1200" b="0" i="0" u="none" strike="noStrike" dirty="0">
                        <a:solidFill>
                          <a:srgbClr val="000000"/>
                        </a:solidFill>
                        <a:effectLst/>
                        <a:latin typeface="DIN Mittelschrift Std" pitchFamily="50" charset="0"/>
                      </a:endParaRPr>
                    </a:p>
                  </a:txBody>
                  <a:tcPr marL="6034" marR="6034" marT="6034" marB="0" anchor="ctr">
                    <a:lnB w="12700" cap="flat" cmpd="sng" algn="ctr">
                      <a:solidFill>
                        <a:schemeClr val="accent6">
                          <a:lumMod val="75000"/>
                        </a:schemeClr>
                      </a:solidFill>
                      <a:prstDash val="solid"/>
                      <a:round/>
                      <a:headEnd type="none" w="med" len="med"/>
                      <a:tailEnd type="none" w="med" len="med"/>
                    </a:lnB>
                    <a:noFill/>
                  </a:tcPr>
                </a:tc>
                <a:tc>
                  <a:txBody>
                    <a:bodyPr/>
                    <a:lstStyle/>
                    <a:p>
                      <a:pPr algn="ctr" fontAlgn="ctr"/>
                      <a:r>
                        <a:rPr lang="de-DE" sz="1200" b="0" u="none" strike="noStrike" dirty="0">
                          <a:effectLst/>
                          <a:latin typeface="DIN Mittelschrift Std" pitchFamily="50" charset="0"/>
                        </a:rPr>
                        <a:t>9 Sockets</a:t>
                      </a:r>
                      <a:endParaRPr lang="de-DE" sz="1200" b="0" i="0" u="none" strike="noStrike" dirty="0">
                        <a:solidFill>
                          <a:srgbClr val="000000"/>
                        </a:solidFill>
                        <a:effectLst/>
                        <a:latin typeface="DIN Mittelschrift Std" pitchFamily="50" charset="0"/>
                      </a:endParaRPr>
                    </a:p>
                  </a:txBody>
                  <a:tcPr marL="6034" marR="6034" marT="6034" marB="0" anchor="ctr">
                    <a:noFill/>
                  </a:tcPr>
                </a:tc>
                <a:tc>
                  <a:txBody>
                    <a:bodyPr/>
                    <a:lstStyle/>
                    <a:p>
                      <a:pPr algn="ctr" fontAlgn="ctr"/>
                      <a:r>
                        <a:rPr lang="de-DE" sz="1200" b="0" u="none" strike="noStrike" dirty="0">
                          <a:effectLst/>
                          <a:latin typeface="DIN Mittelschrift Std" pitchFamily="50" charset="0"/>
                        </a:rPr>
                        <a:t>13 bis 19 mm</a:t>
                      </a:r>
                      <a:endParaRPr lang="de-DE" sz="1200" b="0" i="0" u="none" strike="noStrike" dirty="0">
                        <a:solidFill>
                          <a:srgbClr val="000000"/>
                        </a:solidFill>
                        <a:effectLst/>
                        <a:latin typeface="DIN Mittelschrift Std" pitchFamily="50" charset="0"/>
                      </a:endParaRPr>
                    </a:p>
                  </a:txBody>
                  <a:tcPr marL="6034" marR="6034" marT="6034" marB="0" anchor="b">
                    <a:noFill/>
                  </a:tcPr>
                </a:tc>
                <a:tc rowSpan="3">
                  <a:txBody>
                    <a:bodyPr/>
                    <a:lstStyle/>
                    <a:p>
                      <a:pPr algn="ctr" fontAlgn="ctr"/>
                      <a:r>
                        <a:rPr lang="de-DE" sz="1200" b="0" u="none" strike="noStrike" dirty="0">
                          <a:effectLst/>
                          <a:latin typeface="DIN Mittelschrift Std" pitchFamily="50" charset="0"/>
                        </a:rPr>
                        <a:t>600 NM</a:t>
                      </a:r>
                      <a:endParaRPr lang="de-DE" sz="1200" b="0" i="0" u="none" strike="noStrike" dirty="0">
                        <a:solidFill>
                          <a:srgbClr val="000000"/>
                        </a:solidFill>
                        <a:effectLst/>
                        <a:latin typeface="DIN Mittelschrift Std" pitchFamily="50" charset="0"/>
                      </a:endParaRPr>
                    </a:p>
                  </a:txBody>
                  <a:tcPr marL="6034" marR="6034" marT="6034" marB="0" anchor="ctr">
                    <a:lnB w="1270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188862">
                <a:tc vMerge="1">
                  <a:txBody>
                    <a:bodyPr/>
                    <a:lstStyle/>
                    <a:p>
                      <a:endParaRPr lang="de-DE"/>
                    </a:p>
                  </a:txBody>
                  <a:tcPr/>
                </a:tc>
                <a:tc>
                  <a:txBody>
                    <a:bodyPr/>
                    <a:lstStyle/>
                    <a:p>
                      <a:pPr algn="ctr" fontAlgn="ctr"/>
                      <a:r>
                        <a:rPr lang="de-DE" sz="1200" b="0" u="none" strike="noStrike" dirty="0">
                          <a:effectLst/>
                          <a:latin typeface="DIN Mittelschrift Std" pitchFamily="50" charset="0"/>
                        </a:rPr>
                        <a:t>Adapter</a:t>
                      </a:r>
                      <a:endParaRPr lang="de-DE" sz="1200" b="0" i="0" u="none" strike="noStrike" dirty="0">
                        <a:solidFill>
                          <a:srgbClr val="000000"/>
                        </a:solidFill>
                        <a:effectLst/>
                        <a:latin typeface="DIN Mittelschrift Std" pitchFamily="50" charset="0"/>
                      </a:endParaRPr>
                    </a:p>
                  </a:txBody>
                  <a:tcPr marL="6034" marR="6034" marT="6034" marB="0" anchor="ctr">
                    <a:noFill/>
                  </a:tcPr>
                </a:tc>
                <a:tc>
                  <a:txBody>
                    <a:bodyPr/>
                    <a:lstStyle/>
                    <a:p>
                      <a:pPr algn="ctr" fontAlgn="ctr"/>
                      <a:r>
                        <a:rPr lang="de-DE" sz="1200" b="0" u="none" strike="noStrike" dirty="0">
                          <a:effectLst/>
                          <a:latin typeface="DIN Mittelschrift Std" pitchFamily="50" charset="0"/>
                        </a:rPr>
                        <a:t>21 bis 22 mm</a:t>
                      </a:r>
                      <a:endParaRPr lang="de-DE" sz="1200" b="0" i="0" u="none" strike="noStrike" dirty="0">
                        <a:solidFill>
                          <a:srgbClr val="000000"/>
                        </a:solidFill>
                        <a:effectLst/>
                        <a:latin typeface="DIN Mittelschrift Std" pitchFamily="50" charset="0"/>
                      </a:endParaRPr>
                    </a:p>
                  </a:txBody>
                  <a:tcPr marL="6034" marR="6034" marT="6034" marB="0" anchor="b">
                    <a:noFill/>
                  </a:tcPr>
                </a:tc>
                <a:tc vMerge="1">
                  <a:txBody>
                    <a:bodyPr/>
                    <a:lstStyle/>
                    <a:p>
                      <a:endParaRPr lang="de-DE"/>
                    </a:p>
                  </a:txBody>
                  <a:tcPr/>
                </a:tc>
                <a:extLst>
                  <a:ext uri="{0D108BD9-81ED-4DB2-BD59-A6C34878D82A}">
                    <a16:rowId xmlns:a16="http://schemas.microsoft.com/office/drawing/2014/main" val="10002"/>
                  </a:ext>
                </a:extLst>
              </a:tr>
              <a:tr h="188862">
                <a:tc vMerge="1">
                  <a:txBody>
                    <a:bodyPr/>
                    <a:lstStyle/>
                    <a:p>
                      <a:endParaRPr lang="de-DE"/>
                    </a:p>
                  </a:txBody>
                  <a:tcPr/>
                </a:tc>
                <a:tc>
                  <a:txBody>
                    <a:bodyPr/>
                    <a:lstStyle/>
                    <a:p>
                      <a:pPr algn="ctr" fontAlgn="ctr"/>
                      <a:r>
                        <a:rPr lang="de-DE" sz="1200" b="0" u="none" strike="noStrike" dirty="0">
                          <a:effectLst/>
                          <a:latin typeface="DIN Mittelschrift Std" pitchFamily="50" charset="0"/>
                        </a:rPr>
                        <a:t>Bolt Joint</a:t>
                      </a:r>
                      <a:endParaRPr lang="de-DE" sz="1200" b="0" i="0" u="none" strike="noStrike" dirty="0">
                        <a:solidFill>
                          <a:srgbClr val="000000"/>
                        </a:solidFill>
                        <a:effectLst/>
                        <a:latin typeface="DIN Mittelschrift Std" pitchFamily="50" charset="0"/>
                      </a:endParaRPr>
                    </a:p>
                  </a:txBody>
                  <a:tcPr marL="6034" marR="6034" marT="6034" marB="0" anchor="ctr">
                    <a:lnB w="12700" cap="flat" cmpd="sng" algn="ctr">
                      <a:solidFill>
                        <a:schemeClr val="accent6">
                          <a:lumMod val="75000"/>
                        </a:schemeClr>
                      </a:solidFill>
                      <a:prstDash val="solid"/>
                      <a:round/>
                      <a:headEnd type="none" w="med" len="med"/>
                      <a:tailEnd type="none" w="med" len="med"/>
                    </a:lnB>
                    <a:noFill/>
                  </a:tcPr>
                </a:tc>
                <a:tc>
                  <a:txBody>
                    <a:bodyPr/>
                    <a:lstStyle/>
                    <a:p>
                      <a:pPr algn="ctr" fontAlgn="ctr"/>
                      <a:r>
                        <a:rPr lang="de-DE" sz="1200" b="0" u="none" strike="noStrike" dirty="0">
                          <a:effectLst/>
                          <a:latin typeface="DIN Mittelschrift Std" pitchFamily="50" charset="0"/>
                        </a:rPr>
                        <a:t> </a:t>
                      </a:r>
                      <a:endParaRPr lang="de-DE" sz="1200" b="0" i="0" u="none" strike="noStrike" dirty="0">
                        <a:solidFill>
                          <a:srgbClr val="000000"/>
                        </a:solidFill>
                        <a:effectLst/>
                        <a:latin typeface="DIN Mittelschrift Std" pitchFamily="50" charset="0"/>
                      </a:endParaRPr>
                    </a:p>
                  </a:txBody>
                  <a:tcPr marL="6034" marR="6034" marT="6034" marB="0" anchor="ctr">
                    <a:lnB w="12700" cap="flat" cmpd="sng" algn="ctr">
                      <a:solidFill>
                        <a:schemeClr val="accent6">
                          <a:lumMod val="75000"/>
                        </a:schemeClr>
                      </a:solidFill>
                      <a:prstDash val="solid"/>
                      <a:round/>
                      <a:headEnd type="none" w="med" len="med"/>
                      <a:tailEnd type="none" w="med" len="med"/>
                    </a:lnB>
                    <a:noFill/>
                  </a:tcPr>
                </a:tc>
                <a:tc vMerge="1">
                  <a:txBody>
                    <a:bodyPr/>
                    <a:lstStyle/>
                    <a:p>
                      <a:endParaRPr lang="de-DE"/>
                    </a:p>
                  </a:txBody>
                  <a:tcPr/>
                </a:tc>
                <a:extLst>
                  <a:ext uri="{0D108BD9-81ED-4DB2-BD59-A6C34878D82A}">
                    <a16:rowId xmlns:a16="http://schemas.microsoft.com/office/drawing/2014/main" val="10003"/>
                  </a:ext>
                </a:extLst>
              </a:tr>
              <a:tr h="188862">
                <a:tc rowSpan="2">
                  <a:txBody>
                    <a:bodyPr/>
                    <a:lstStyle/>
                    <a:p>
                      <a:pPr algn="ctr" fontAlgn="ctr"/>
                      <a:r>
                        <a:rPr lang="de-DE" sz="1200" b="0" u="none" strike="noStrike">
                          <a:effectLst/>
                          <a:latin typeface="DIN Mittelschrift Std" pitchFamily="50" charset="0"/>
                        </a:rPr>
                        <a:t>530 910</a:t>
                      </a:r>
                      <a:endParaRPr lang="de-DE" sz="1200" b="0" i="0" u="none" strike="noStrike">
                        <a:solidFill>
                          <a:srgbClr val="000000"/>
                        </a:solidFill>
                        <a:effectLst/>
                        <a:latin typeface="DIN Mittelschrift Std" pitchFamily="50" charset="0"/>
                      </a:endParaRPr>
                    </a:p>
                  </a:txBody>
                  <a:tcPr marL="6034" marR="6034" marT="6034" marB="0" anchor="ctr">
                    <a:lnT w="12700" cap="flat" cmpd="sng" algn="ctr">
                      <a:solidFill>
                        <a:schemeClr val="accent6">
                          <a:lumMod val="75000"/>
                        </a:schemeClr>
                      </a:solidFill>
                      <a:prstDash val="solid"/>
                      <a:round/>
                      <a:headEnd type="none" w="med" len="med"/>
                      <a:tailEnd type="none" w="med" len="med"/>
                    </a:lnT>
                    <a:noFill/>
                  </a:tcPr>
                </a:tc>
                <a:tc>
                  <a:txBody>
                    <a:bodyPr/>
                    <a:lstStyle/>
                    <a:p>
                      <a:pPr algn="ctr" fontAlgn="ctr"/>
                      <a:r>
                        <a:rPr lang="de-DE" sz="1200" b="0" u="none" strike="noStrike" dirty="0">
                          <a:effectLst/>
                          <a:latin typeface="DIN Mittelschrift Std" pitchFamily="50" charset="0"/>
                        </a:rPr>
                        <a:t>Adapter</a:t>
                      </a:r>
                      <a:endParaRPr lang="de-DE" sz="1200" b="0" i="0" u="none" strike="noStrike" dirty="0">
                        <a:solidFill>
                          <a:srgbClr val="000000"/>
                        </a:solidFill>
                        <a:effectLst/>
                        <a:latin typeface="DIN Mittelschrift Std" pitchFamily="50" charset="0"/>
                      </a:endParaRPr>
                    </a:p>
                  </a:txBody>
                  <a:tcPr marL="6034" marR="6034" marT="6034" marB="0" anchor="ctr">
                    <a:lnT w="12700" cap="flat" cmpd="sng" algn="ctr">
                      <a:solidFill>
                        <a:schemeClr val="accent6">
                          <a:lumMod val="75000"/>
                        </a:schemeClr>
                      </a:solidFill>
                      <a:prstDash val="solid"/>
                      <a:round/>
                      <a:headEnd type="none" w="med" len="med"/>
                      <a:tailEnd type="none" w="med" len="med"/>
                    </a:lnT>
                    <a:noFill/>
                  </a:tcPr>
                </a:tc>
                <a:tc rowSpan="2">
                  <a:txBody>
                    <a:bodyPr/>
                    <a:lstStyle/>
                    <a:p>
                      <a:pPr algn="ctr" fontAlgn="ctr"/>
                      <a:r>
                        <a:rPr lang="de-DE" sz="1800" b="0" u="none" strike="noStrike" dirty="0">
                          <a:effectLst/>
                          <a:latin typeface="DIN Mittelschrift Std" pitchFamily="50" charset="0"/>
                        </a:rPr>
                        <a:t>½"</a:t>
                      </a:r>
                      <a:r>
                        <a:rPr lang="de-DE" sz="2400" b="0" u="none" strike="noStrike" dirty="0">
                          <a:effectLst/>
                          <a:latin typeface="DIN Mittelschrift Std" pitchFamily="50" charset="0"/>
                        </a:rPr>
                        <a:t> </a:t>
                      </a:r>
                      <a:endParaRPr lang="de-DE" sz="2400" b="0" i="0" u="none" strike="noStrike" dirty="0">
                        <a:solidFill>
                          <a:srgbClr val="000000"/>
                        </a:solidFill>
                        <a:effectLst/>
                        <a:latin typeface="DIN Mittelschrift Std" pitchFamily="50" charset="0"/>
                      </a:endParaRPr>
                    </a:p>
                  </a:txBody>
                  <a:tcPr marL="6034" marR="6034" marT="6034" marB="0" anchor="ctr">
                    <a:lnT w="12700" cap="flat" cmpd="sng" algn="ctr">
                      <a:solidFill>
                        <a:schemeClr val="accent6">
                          <a:lumMod val="75000"/>
                        </a:schemeClr>
                      </a:solidFill>
                      <a:prstDash val="solid"/>
                      <a:round/>
                      <a:headEnd type="none" w="med" len="med"/>
                      <a:tailEnd type="none" w="med" len="med"/>
                    </a:lnT>
                    <a:noFill/>
                  </a:tcPr>
                </a:tc>
                <a:tc rowSpan="2">
                  <a:txBody>
                    <a:bodyPr/>
                    <a:lstStyle/>
                    <a:p>
                      <a:pPr algn="ctr" fontAlgn="ctr"/>
                      <a:r>
                        <a:rPr lang="de-DE" sz="1200" b="0" u="none" strike="noStrike">
                          <a:effectLst/>
                          <a:latin typeface="DIN Mittelschrift Std" pitchFamily="50" charset="0"/>
                        </a:rPr>
                        <a:t>600 NM</a:t>
                      </a:r>
                      <a:endParaRPr lang="de-DE" sz="1200" b="0" i="0" u="none" strike="noStrike">
                        <a:solidFill>
                          <a:srgbClr val="000000"/>
                        </a:solidFill>
                        <a:effectLst/>
                        <a:latin typeface="DIN Mittelschrift Std" pitchFamily="50" charset="0"/>
                      </a:endParaRPr>
                    </a:p>
                  </a:txBody>
                  <a:tcPr marL="6034" marR="6034" marT="6034" marB="0" anchor="ctr">
                    <a:lnT w="12700" cap="flat" cmpd="sng" algn="ctr">
                      <a:solidFill>
                        <a:schemeClr val="accent6">
                          <a:lumMod val="75000"/>
                        </a:schemeClr>
                      </a:solidFill>
                      <a:prstDash val="solid"/>
                      <a:round/>
                      <a:headEnd type="none" w="med" len="med"/>
                      <a:tailEnd type="none" w="med" len="med"/>
                    </a:lnT>
                    <a:noFill/>
                  </a:tcPr>
                </a:tc>
                <a:extLst>
                  <a:ext uri="{0D108BD9-81ED-4DB2-BD59-A6C34878D82A}">
                    <a16:rowId xmlns:a16="http://schemas.microsoft.com/office/drawing/2014/main" val="10004"/>
                  </a:ext>
                </a:extLst>
              </a:tr>
              <a:tr h="188862">
                <a:tc vMerge="1">
                  <a:txBody>
                    <a:bodyPr/>
                    <a:lstStyle/>
                    <a:p>
                      <a:endParaRPr lang="de-DE" dirty="0"/>
                    </a:p>
                  </a:txBody>
                  <a:tcPr/>
                </a:tc>
                <a:tc>
                  <a:txBody>
                    <a:bodyPr/>
                    <a:lstStyle/>
                    <a:p>
                      <a:pPr algn="ctr" fontAlgn="ctr"/>
                      <a:r>
                        <a:rPr lang="de-DE" sz="1200" b="0" u="none" strike="noStrike" dirty="0">
                          <a:effectLst/>
                          <a:latin typeface="DIN Mittelschrift Std" pitchFamily="50" charset="0"/>
                        </a:rPr>
                        <a:t>Bolt Joint</a:t>
                      </a:r>
                      <a:endParaRPr lang="de-DE" sz="1200" b="0" i="0" u="none" strike="noStrike" dirty="0">
                        <a:solidFill>
                          <a:srgbClr val="000000"/>
                        </a:solidFill>
                        <a:effectLst/>
                        <a:latin typeface="DIN Mittelschrift Std" pitchFamily="50" charset="0"/>
                      </a:endParaRPr>
                    </a:p>
                  </a:txBody>
                  <a:tcPr marL="6034" marR="6034" marT="6034" marB="0" anchor="ctr">
                    <a:no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1284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349755" y="216258"/>
            <a:ext cx="1887989" cy="523070"/>
          </a:xfrm>
          <a:prstGeom prst="rect">
            <a:avLst/>
          </a:prstGeom>
        </p:spPr>
        <p:txBody>
          <a:bodyPr wrap="none">
            <a:spAutoFit/>
          </a:bodyPr>
          <a:lstStyle/>
          <a:p>
            <a:pPr lvl="2"/>
            <a:r>
              <a:rPr lang="de-DE" sz="1400" b="1" dirty="0">
                <a:solidFill>
                  <a:schemeClr val="accent6">
                    <a:lumMod val="75000"/>
                  </a:schemeClr>
                </a:solidFill>
                <a:latin typeface="DIN Engschrift Std" pitchFamily="50" charset="0"/>
              </a:rPr>
              <a:t>QUADRO </a:t>
            </a:r>
            <a:r>
              <a:rPr lang="de-DE" sz="1400" b="1" baseline="30000" dirty="0">
                <a:solidFill>
                  <a:schemeClr val="accent6">
                    <a:lumMod val="75000"/>
                  </a:schemeClr>
                </a:solidFill>
                <a:latin typeface="DIN Engschrift Std" pitchFamily="50" charset="0"/>
              </a:rPr>
              <a:t>®</a:t>
            </a:r>
            <a:endParaRPr lang="de-DE" sz="1400" b="1" dirty="0">
              <a:solidFill>
                <a:schemeClr val="accent6">
                  <a:lumMod val="75000"/>
                </a:schemeClr>
              </a:solidFill>
              <a:latin typeface="DIN Engschrift Std" pitchFamily="50" charset="0"/>
            </a:endParaRPr>
          </a:p>
          <a:p>
            <a:pPr lvl="2"/>
            <a:r>
              <a:rPr lang="de-DE" sz="1400" b="1" dirty="0">
                <a:solidFill>
                  <a:schemeClr val="accent6">
                    <a:lumMod val="75000"/>
                  </a:schemeClr>
                </a:solidFill>
                <a:latin typeface="DIN Engschrift Std" pitchFamily="50" charset="0"/>
              </a:rPr>
              <a:t>ADAPTER </a:t>
            </a:r>
            <a:endParaRPr lang="de-DE" sz="1400" b="1" dirty="0">
              <a:solidFill>
                <a:schemeClr val="accent6">
                  <a:lumMod val="75000"/>
                </a:schemeClr>
              </a:solidFill>
            </a:endParaRPr>
          </a:p>
        </p:txBody>
      </p:sp>
      <p:sp>
        <p:nvSpPr>
          <p:cNvPr id="4" name="Rechteck 3"/>
          <p:cNvSpPr/>
          <p:nvPr/>
        </p:nvSpPr>
        <p:spPr>
          <a:xfrm>
            <a:off x="1008484" y="216258"/>
            <a:ext cx="3598969" cy="584608"/>
          </a:xfrm>
          <a:prstGeom prst="rect">
            <a:avLst/>
          </a:prstGeom>
        </p:spPr>
        <p:txBody>
          <a:bodyPr wrap="square">
            <a:spAutoFit/>
          </a:bodyPr>
          <a:lstStyle/>
          <a:p>
            <a:pPr algn="ctr"/>
            <a:r>
              <a:rPr lang="de-DE" sz="1600" b="1" dirty="0">
                <a:solidFill>
                  <a:schemeClr val="accent6">
                    <a:lumMod val="75000"/>
                  </a:schemeClr>
                </a:solidFill>
                <a:latin typeface="DIN Mittelschrift Std" pitchFamily="50" charset="0"/>
              </a:rPr>
              <a:t>UNIVERSAL</a:t>
            </a:r>
          </a:p>
          <a:p>
            <a:pPr algn="ctr"/>
            <a:r>
              <a:rPr lang="en-GB" sz="1600" b="1" dirty="0">
                <a:solidFill>
                  <a:schemeClr val="accent6">
                    <a:lumMod val="75000"/>
                  </a:schemeClr>
                </a:solidFill>
                <a:latin typeface="DIN Mittelschrift Std" pitchFamily="50" charset="0"/>
              </a:rPr>
              <a:t>SQUARE ADAPTER</a:t>
            </a:r>
            <a:endParaRPr lang="de-DE" sz="1600" b="1" dirty="0">
              <a:solidFill>
                <a:schemeClr val="accent6">
                  <a:lumMod val="75000"/>
                </a:schemeClr>
              </a:solidFill>
              <a:latin typeface="DIN Mittelschrift Std" pitchFamily="50"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83733" y="1984078"/>
            <a:ext cx="2900074" cy="1627218"/>
          </a:xfrm>
          <a:prstGeom prst="rect">
            <a:avLst/>
          </a:prstGeom>
        </p:spPr>
      </p:pic>
      <p:sp>
        <p:nvSpPr>
          <p:cNvPr id="3" name="Rechteck 2"/>
          <p:cNvSpPr/>
          <p:nvPr/>
        </p:nvSpPr>
        <p:spPr>
          <a:xfrm>
            <a:off x="1943920" y="1224254"/>
            <a:ext cx="3275426" cy="2676889"/>
          </a:xfrm>
          <a:prstGeom prst="rect">
            <a:avLst/>
          </a:prstGeom>
        </p:spPr>
        <p:txBody>
          <a:bodyPr wrap="square">
            <a:spAutoFit/>
          </a:bodyPr>
          <a:lstStyle/>
          <a:p>
            <a:pPr algn="just"/>
            <a:r>
              <a:rPr lang="en-GB" sz="1200" dirty="0">
                <a:latin typeface="DIN Mittelschrift Std"/>
              </a:rPr>
              <a:t>The mobile square pin makes this adapter adjustable in size and gender, and replaces with this function four regular adapters.</a:t>
            </a:r>
          </a:p>
          <a:p>
            <a:pPr algn="just"/>
            <a:r>
              <a:rPr lang="en-GB" sz="1200" dirty="0">
                <a:latin typeface="DIN Mittelschrift Std"/>
              </a:rPr>
              <a:t>Our 6 - in - 1 Adapter converts</a:t>
            </a:r>
          </a:p>
          <a:p>
            <a:pPr algn="just"/>
            <a:endParaRPr lang="en-GB" sz="1200" dirty="0">
              <a:latin typeface="DIN Mittelschrift Std"/>
            </a:endParaRPr>
          </a:p>
          <a:p>
            <a:pPr marL="171399" indent="-171399" algn="just">
              <a:buFont typeface="Wingdings" panose="05000000000000000000" pitchFamily="2" charset="2"/>
              <a:buChar char="§"/>
            </a:pPr>
            <a:r>
              <a:rPr lang="en-GB" sz="1200" dirty="0">
                <a:latin typeface="DIN Mittelschrift Std"/>
              </a:rPr>
              <a:t>male into female </a:t>
            </a:r>
            <a:r>
              <a:rPr lang="en-GB" sz="1200" b="1" u="sng" dirty="0">
                <a:latin typeface="DIN Mittelschrift Std"/>
              </a:rPr>
              <a:t>AND</a:t>
            </a:r>
            <a:endParaRPr lang="en-GB" sz="1200" dirty="0">
              <a:latin typeface="DIN Mittelschrift Std"/>
            </a:endParaRPr>
          </a:p>
          <a:p>
            <a:pPr marL="171399" indent="-171399" algn="just">
              <a:buFont typeface="Wingdings" panose="05000000000000000000" pitchFamily="2" charset="2"/>
              <a:buChar char="§"/>
            </a:pPr>
            <a:r>
              <a:rPr lang="en-GB" sz="1200" dirty="0">
                <a:latin typeface="DIN Mittelschrift Std"/>
              </a:rPr>
              <a:t>female into male </a:t>
            </a:r>
            <a:r>
              <a:rPr lang="en-GB" sz="1200" b="1" u="sng" dirty="0">
                <a:latin typeface="DIN Mittelschrift Std"/>
              </a:rPr>
              <a:t>AND</a:t>
            </a:r>
            <a:endParaRPr lang="en-GB" sz="1200" dirty="0">
              <a:latin typeface="DIN Mittelschrift Std"/>
            </a:endParaRPr>
          </a:p>
          <a:p>
            <a:pPr marL="171399" indent="-171399" algn="just">
              <a:buFont typeface="Wingdings" panose="05000000000000000000" pitchFamily="2" charset="2"/>
              <a:buChar char="§"/>
            </a:pPr>
            <a:r>
              <a:rPr lang="en-GB" sz="1200" dirty="0">
                <a:latin typeface="DIN Mittelschrift Std"/>
              </a:rPr>
              <a:t>covers two sizes in one </a:t>
            </a:r>
            <a:r>
              <a:rPr lang="en-GB" sz="1200" baseline="30000" dirty="0">
                <a:latin typeface="DIN Mittelschrift Std"/>
              </a:rPr>
              <a:t>1</a:t>
            </a:r>
            <a:r>
              <a:rPr lang="en-GB" sz="1200" dirty="0">
                <a:latin typeface="DIN Mittelschrift Std"/>
              </a:rPr>
              <a:t>/</a:t>
            </a:r>
            <a:r>
              <a:rPr lang="en-GB" sz="1200" baseline="-25000" dirty="0">
                <a:latin typeface="DIN Mittelschrift Std"/>
              </a:rPr>
              <a:t>2</a:t>
            </a:r>
            <a:r>
              <a:rPr lang="en-GB" sz="1200" dirty="0">
                <a:latin typeface="DIN Mittelschrift Std"/>
              </a:rPr>
              <a:t>“↔ </a:t>
            </a:r>
            <a:r>
              <a:rPr lang="en-GB" sz="1200" baseline="30000" dirty="0">
                <a:latin typeface="DIN Mittelschrift Std"/>
              </a:rPr>
              <a:t>3</a:t>
            </a:r>
            <a:r>
              <a:rPr lang="en-GB" sz="1200" dirty="0">
                <a:latin typeface="DIN Mittelschrift Std"/>
              </a:rPr>
              <a:t>/</a:t>
            </a:r>
            <a:r>
              <a:rPr lang="en-GB" sz="1200" baseline="-25000" dirty="0">
                <a:latin typeface="DIN Mittelschrift Std"/>
              </a:rPr>
              <a:t>8</a:t>
            </a:r>
            <a:r>
              <a:rPr lang="en-GB" sz="1200" dirty="0">
                <a:latin typeface="DIN Mittelschrift Std"/>
              </a:rPr>
              <a:t>"   and  </a:t>
            </a:r>
          </a:p>
          <a:p>
            <a:pPr algn="just"/>
            <a:r>
              <a:rPr lang="en-GB" sz="1200" dirty="0">
                <a:latin typeface="DIN Mittelschrift Std"/>
              </a:rPr>
              <a:t>     </a:t>
            </a:r>
            <a:r>
              <a:rPr lang="en-GB" sz="1200" baseline="30000" dirty="0">
                <a:latin typeface="DIN Mittelschrift Std"/>
              </a:rPr>
              <a:t>1</a:t>
            </a:r>
            <a:r>
              <a:rPr lang="en-GB" sz="1200" dirty="0">
                <a:latin typeface="DIN Mittelschrift Std"/>
              </a:rPr>
              <a:t>/</a:t>
            </a:r>
            <a:r>
              <a:rPr lang="en-GB" sz="1200" baseline="-25000" dirty="0">
                <a:latin typeface="DIN Mittelschrift Std"/>
              </a:rPr>
              <a:t>4</a:t>
            </a:r>
            <a:r>
              <a:rPr lang="en-GB" sz="1200" dirty="0">
                <a:latin typeface="DIN Mittelschrift Std"/>
              </a:rPr>
              <a:t>"↔</a:t>
            </a:r>
            <a:r>
              <a:rPr lang="en-GB" sz="1200" baseline="30000" dirty="0">
                <a:latin typeface="DIN Mittelschrift Std"/>
              </a:rPr>
              <a:t>3</a:t>
            </a:r>
            <a:r>
              <a:rPr lang="en-GB" sz="1200" dirty="0">
                <a:latin typeface="DIN Mittelschrift Std"/>
              </a:rPr>
              <a:t>/</a:t>
            </a:r>
            <a:r>
              <a:rPr lang="en-GB" sz="1200" baseline="-25000" dirty="0">
                <a:latin typeface="DIN Mittelschrift Std"/>
              </a:rPr>
              <a:t>8</a:t>
            </a:r>
            <a:r>
              <a:rPr lang="en-GB" sz="1200" dirty="0">
                <a:latin typeface="DIN Mittelschrift Std"/>
              </a:rPr>
              <a:t>" .</a:t>
            </a:r>
          </a:p>
          <a:p>
            <a:pPr algn="just"/>
            <a:endParaRPr lang="en-GB" sz="1200" dirty="0">
              <a:latin typeface="DIN Mittelschrift Std"/>
            </a:endParaRPr>
          </a:p>
          <a:p>
            <a:pPr algn="just"/>
            <a:r>
              <a:rPr lang="en-GB" sz="1200" dirty="0">
                <a:latin typeface="DIN Mittelschrift Std"/>
              </a:rPr>
              <a:t>Small solution with a great impact, </a:t>
            </a:r>
            <a:endParaRPr lang="en-GB" sz="1200" b="1" dirty="0">
              <a:latin typeface="DIN Mittelschrift Std"/>
            </a:endParaRPr>
          </a:p>
          <a:p>
            <a:pPr algn="just"/>
            <a:r>
              <a:rPr lang="en-GB" sz="1200" b="1" dirty="0">
                <a:latin typeface="DIN Mittelschrift Std"/>
              </a:rPr>
              <a:t>6 applications in just 2 parts!</a:t>
            </a:r>
          </a:p>
          <a:p>
            <a:pPr algn="just"/>
            <a:endParaRPr lang="en-GB" sz="1200" dirty="0">
              <a:latin typeface="DIN Mittelschrift Std"/>
            </a:endParaRPr>
          </a:p>
          <a:p>
            <a:pPr algn="just"/>
            <a:r>
              <a:rPr lang="en-GB" sz="1200" dirty="0">
                <a:latin typeface="DIN Mittelschrift Std"/>
              </a:rPr>
              <a:t>    </a:t>
            </a:r>
          </a:p>
        </p:txBody>
      </p:sp>
      <p:sp>
        <p:nvSpPr>
          <p:cNvPr id="7" name="Textfeld 6"/>
          <p:cNvSpPr txBox="1"/>
          <p:nvPr/>
        </p:nvSpPr>
        <p:spPr>
          <a:xfrm>
            <a:off x="1252937" y="1692172"/>
            <a:ext cx="503912" cy="307689"/>
          </a:xfrm>
          <a:prstGeom prst="rect">
            <a:avLst/>
          </a:prstGeom>
          <a:solidFill>
            <a:schemeClr val="bg1"/>
          </a:solidFill>
          <a:ln>
            <a:solidFill>
              <a:schemeClr val="bg1"/>
            </a:solidFill>
          </a:ln>
        </p:spPr>
        <p:txBody>
          <a:bodyPr wrap="square" rtlCol="0">
            <a:spAutoFit/>
          </a:bodyPr>
          <a:lstStyle/>
          <a:p>
            <a:r>
              <a:rPr lang="de-DE" sz="1400" baseline="30000" dirty="0">
                <a:solidFill>
                  <a:srgbClr val="FF0000"/>
                </a:solidFill>
                <a:latin typeface="DIN Mittelschrift Std" pitchFamily="50" charset="0"/>
              </a:rPr>
              <a:t>3</a:t>
            </a:r>
            <a:r>
              <a:rPr lang="de-DE" sz="1400" dirty="0">
                <a:solidFill>
                  <a:srgbClr val="FF0000"/>
                </a:solidFill>
                <a:latin typeface="DIN Mittelschrift Std" pitchFamily="50" charset="0"/>
              </a:rPr>
              <a:t>/</a:t>
            </a:r>
            <a:r>
              <a:rPr lang="de-DE" sz="1400" baseline="-25000" dirty="0">
                <a:solidFill>
                  <a:srgbClr val="FF0000"/>
                </a:solidFill>
                <a:latin typeface="DIN Mittelschrift Std" pitchFamily="50" charset="0"/>
              </a:rPr>
              <a:t>8</a:t>
            </a:r>
            <a:r>
              <a:rPr lang="de-DE" sz="1400" dirty="0">
                <a:solidFill>
                  <a:srgbClr val="FF0000"/>
                </a:solidFill>
                <a:latin typeface="DIN Mittelschrift Std" pitchFamily="50" charset="0"/>
              </a:rPr>
              <a:t>“</a:t>
            </a:r>
          </a:p>
        </p:txBody>
      </p:sp>
      <p:sp>
        <p:nvSpPr>
          <p:cNvPr id="8" name="Textfeld 7"/>
          <p:cNvSpPr txBox="1"/>
          <p:nvPr/>
        </p:nvSpPr>
        <p:spPr>
          <a:xfrm>
            <a:off x="676638" y="1307878"/>
            <a:ext cx="503912" cy="307689"/>
          </a:xfrm>
          <a:prstGeom prst="rect">
            <a:avLst/>
          </a:prstGeom>
          <a:solidFill>
            <a:schemeClr val="bg1"/>
          </a:solidFill>
          <a:ln>
            <a:solidFill>
              <a:schemeClr val="bg1"/>
            </a:solidFill>
          </a:ln>
        </p:spPr>
        <p:txBody>
          <a:bodyPr wrap="square" rtlCol="0">
            <a:spAutoFit/>
          </a:bodyPr>
          <a:lstStyle/>
          <a:p>
            <a:r>
              <a:rPr lang="de-DE" sz="1400" baseline="30000" dirty="0">
                <a:solidFill>
                  <a:srgbClr val="FF0000"/>
                </a:solidFill>
                <a:latin typeface="DIN Mittelschrift Std" pitchFamily="50" charset="0"/>
              </a:rPr>
              <a:t>1</a:t>
            </a:r>
            <a:r>
              <a:rPr lang="de-DE" sz="1400" dirty="0">
                <a:solidFill>
                  <a:srgbClr val="FF0000"/>
                </a:solidFill>
                <a:latin typeface="DIN Mittelschrift Std" pitchFamily="50" charset="0"/>
              </a:rPr>
              <a:t>/</a:t>
            </a:r>
            <a:r>
              <a:rPr lang="de-DE" sz="1400" baseline="-25000" dirty="0">
                <a:solidFill>
                  <a:srgbClr val="FF0000"/>
                </a:solidFill>
                <a:latin typeface="DIN Mittelschrift Std" pitchFamily="50" charset="0"/>
              </a:rPr>
              <a:t>2</a:t>
            </a:r>
            <a:r>
              <a:rPr lang="de-DE" sz="1400" dirty="0">
                <a:solidFill>
                  <a:srgbClr val="FF0000"/>
                </a:solidFill>
                <a:latin typeface="DIN Mittelschrift Std" pitchFamily="50" charset="0"/>
              </a:rPr>
              <a:t>“</a:t>
            </a:r>
          </a:p>
        </p:txBody>
      </p:sp>
      <p:sp>
        <p:nvSpPr>
          <p:cNvPr id="9" name="Textfeld 8"/>
          <p:cNvSpPr txBox="1"/>
          <p:nvPr/>
        </p:nvSpPr>
        <p:spPr>
          <a:xfrm>
            <a:off x="1252537" y="3743813"/>
            <a:ext cx="503912" cy="307689"/>
          </a:xfrm>
          <a:prstGeom prst="rect">
            <a:avLst/>
          </a:prstGeom>
          <a:solidFill>
            <a:schemeClr val="bg1"/>
          </a:solidFill>
          <a:ln>
            <a:solidFill>
              <a:schemeClr val="bg1"/>
            </a:solidFill>
          </a:ln>
        </p:spPr>
        <p:txBody>
          <a:bodyPr wrap="square" rtlCol="0">
            <a:spAutoFit/>
          </a:bodyPr>
          <a:lstStyle/>
          <a:p>
            <a:r>
              <a:rPr lang="de-DE" sz="1400" baseline="30000" dirty="0">
                <a:solidFill>
                  <a:srgbClr val="FF0000"/>
                </a:solidFill>
                <a:latin typeface="DIN Mittelschrift Std" pitchFamily="50" charset="0"/>
              </a:rPr>
              <a:t>1</a:t>
            </a:r>
            <a:r>
              <a:rPr lang="de-DE" sz="1400" dirty="0">
                <a:solidFill>
                  <a:srgbClr val="FF0000"/>
                </a:solidFill>
                <a:latin typeface="DIN Mittelschrift Std" pitchFamily="50" charset="0"/>
              </a:rPr>
              <a:t>/</a:t>
            </a:r>
            <a:r>
              <a:rPr lang="de-DE" sz="1400" baseline="-25000" dirty="0">
                <a:solidFill>
                  <a:srgbClr val="FF0000"/>
                </a:solidFill>
                <a:latin typeface="DIN Mittelschrift Std" pitchFamily="50" charset="0"/>
              </a:rPr>
              <a:t>4</a:t>
            </a:r>
            <a:r>
              <a:rPr lang="de-DE" sz="1400" dirty="0">
                <a:solidFill>
                  <a:srgbClr val="FF0000"/>
                </a:solidFill>
                <a:latin typeface="DIN Mittelschrift Std" pitchFamily="50" charset="0"/>
              </a:rPr>
              <a:t>“</a:t>
            </a:r>
          </a:p>
        </p:txBody>
      </p:sp>
      <p:sp>
        <p:nvSpPr>
          <p:cNvPr id="10" name="Textfeld 9"/>
          <p:cNvSpPr txBox="1"/>
          <p:nvPr/>
        </p:nvSpPr>
        <p:spPr>
          <a:xfrm>
            <a:off x="676638" y="3760067"/>
            <a:ext cx="503912" cy="307689"/>
          </a:xfrm>
          <a:prstGeom prst="rect">
            <a:avLst/>
          </a:prstGeom>
          <a:solidFill>
            <a:schemeClr val="bg1"/>
          </a:solidFill>
          <a:ln>
            <a:solidFill>
              <a:schemeClr val="bg1"/>
            </a:solidFill>
          </a:ln>
        </p:spPr>
        <p:txBody>
          <a:bodyPr wrap="square" rtlCol="0">
            <a:spAutoFit/>
          </a:bodyPr>
          <a:lstStyle/>
          <a:p>
            <a:r>
              <a:rPr lang="de-DE" sz="1400" baseline="30000" dirty="0">
                <a:solidFill>
                  <a:srgbClr val="FF0000"/>
                </a:solidFill>
                <a:latin typeface="DIN Mittelschrift Std" pitchFamily="50" charset="0"/>
              </a:rPr>
              <a:t>3</a:t>
            </a:r>
            <a:r>
              <a:rPr lang="de-DE" sz="1400" dirty="0">
                <a:solidFill>
                  <a:srgbClr val="FF0000"/>
                </a:solidFill>
                <a:latin typeface="DIN Mittelschrift Std" pitchFamily="50" charset="0"/>
              </a:rPr>
              <a:t>/</a:t>
            </a:r>
            <a:r>
              <a:rPr lang="de-DE" sz="1400" baseline="-25000" dirty="0">
                <a:solidFill>
                  <a:srgbClr val="FF0000"/>
                </a:solidFill>
                <a:latin typeface="DIN Mittelschrift Std" pitchFamily="50" charset="0"/>
              </a:rPr>
              <a:t>8</a:t>
            </a:r>
            <a:r>
              <a:rPr lang="de-DE" sz="1400" dirty="0">
                <a:solidFill>
                  <a:srgbClr val="FF0000"/>
                </a:solidFill>
                <a:latin typeface="DIN Mittelschrift Std" pitchFamily="50" charset="0"/>
              </a:rPr>
              <a:t>“</a:t>
            </a:r>
          </a:p>
        </p:txBody>
      </p:sp>
      <p:graphicFrame>
        <p:nvGraphicFramePr>
          <p:cNvPr id="11" name="Tabelle 10"/>
          <p:cNvGraphicFramePr>
            <a:graphicFrameLocks noGrp="1"/>
          </p:cNvGraphicFramePr>
          <p:nvPr>
            <p:extLst>
              <p:ext uri="{D42A27DB-BD31-4B8C-83A1-F6EECF244321}">
                <p14:modId xmlns:p14="http://schemas.microsoft.com/office/powerpoint/2010/main" val="1675296490"/>
              </p:ext>
            </p:extLst>
          </p:nvPr>
        </p:nvGraphicFramePr>
        <p:xfrm>
          <a:off x="467866" y="4253754"/>
          <a:ext cx="4678659" cy="1647675"/>
        </p:xfrm>
        <a:graphic>
          <a:graphicData uri="http://schemas.openxmlformats.org/drawingml/2006/table">
            <a:tbl>
              <a:tblPr>
                <a:tableStyleId>{5C22544A-7EE6-4342-B048-85BDC9FD1C3A}</a:tableStyleId>
              </a:tblPr>
              <a:tblGrid>
                <a:gridCol w="910746">
                  <a:extLst>
                    <a:ext uri="{9D8B030D-6E8A-4147-A177-3AD203B41FA5}">
                      <a16:colId xmlns:a16="http://schemas.microsoft.com/office/drawing/2014/main" val="20000"/>
                    </a:ext>
                  </a:extLst>
                </a:gridCol>
                <a:gridCol w="910746">
                  <a:extLst>
                    <a:ext uri="{9D8B030D-6E8A-4147-A177-3AD203B41FA5}">
                      <a16:colId xmlns:a16="http://schemas.microsoft.com/office/drawing/2014/main" val="20001"/>
                    </a:ext>
                  </a:extLst>
                </a:gridCol>
                <a:gridCol w="910746">
                  <a:extLst>
                    <a:ext uri="{9D8B030D-6E8A-4147-A177-3AD203B41FA5}">
                      <a16:colId xmlns:a16="http://schemas.microsoft.com/office/drawing/2014/main" val="20002"/>
                    </a:ext>
                  </a:extLst>
                </a:gridCol>
                <a:gridCol w="1946421">
                  <a:extLst>
                    <a:ext uri="{9D8B030D-6E8A-4147-A177-3AD203B41FA5}">
                      <a16:colId xmlns:a16="http://schemas.microsoft.com/office/drawing/2014/main" val="20003"/>
                    </a:ext>
                  </a:extLst>
                </a:gridCol>
              </a:tblGrid>
              <a:tr h="359897">
                <a:tc>
                  <a:txBody>
                    <a:bodyPr/>
                    <a:lstStyle/>
                    <a:p>
                      <a:pPr marL="0" algn="ctr" defTabSz="914400" rtl="0" eaLnBrk="1" fontAlgn="ctr" latinLnBrk="1" hangingPunct="1"/>
                      <a:r>
                        <a:rPr lang="en-GB" sz="1100" b="0" kern="1200" dirty="0">
                          <a:solidFill>
                            <a:schemeClr val="bg1"/>
                          </a:solidFill>
                          <a:effectLst/>
                          <a:latin typeface="DIN Mittelschrift Std" pitchFamily="50" charset="0"/>
                          <a:ea typeface="+mn-ea"/>
                          <a:cs typeface="+mn-cs"/>
                        </a:rPr>
                        <a:t>Cat No.</a:t>
                      </a:r>
                    </a:p>
                  </a:txBody>
                  <a:tcPr marL="9522" marR="9522" marT="9522" marB="9522" anchor="ctr">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marL="0" algn="ctr" defTabSz="914400" rtl="0" eaLnBrk="1" fontAlgn="ctr" latinLnBrk="1" hangingPunct="1"/>
                      <a:r>
                        <a:rPr lang="en-GB" sz="1100" b="0" kern="1200" dirty="0">
                          <a:solidFill>
                            <a:schemeClr val="bg1"/>
                          </a:solidFill>
                          <a:effectLst/>
                          <a:latin typeface="DIN Mittelschrift Std" pitchFamily="50" charset="0"/>
                          <a:ea typeface="+mn-ea"/>
                          <a:cs typeface="+mn-cs"/>
                        </a:rPr>
                        <a:t> Male</a:t>
                      </a:r>
                    </a:p>
                  </a:txBody>
                  <a:tcPr marL="9522" marR="9522" marT="9522" marB="9522"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marL="0" algn="ctr" defTabSz="914400" rtl="0" eaLnBrk="1" fontAlgn="ctr" latinLnBrk="1" hangingPunct="1"/>
                      <a:r>
                        <a:rPr lang="en-GB" sz="1100" b="0" kern="1200" dirty="0">
                          <a:solidFill>
                            <a:schemeClr val="bg1"/>
                          </a:solidFill>
                          <a:effectLst/>
                          <a:latin typeface="DIN Mittelschrift Std" pitchFamily="50" charset="0"/>
                          <a:ea typeface="+mn-ea"/>
                          <a:cs typeface="+mn-cs"/>
                        </a:rPr>
                        <a:t> Female</a:t>
                      </a:r>
                    </a:p>
                  </a:txBody>
                  <a:tcPr marL="9522" marR="9522" marT="9522" marB="9522"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accent6">
                        <a:lumMod val="75000"/>
                      </a:schemeClr>
                    </a:solidFill>
                  </a:tcPr>
                </a:tc>
                <a:tc>
                  <a:txBody>
                    <a:bodyPr/>
                    <a:lstStyle/>
                    <a:p>
                      <a:pPr marL="0" algn="ctr" defTabSz="914400" rtl="0" eaLnBrk="1" fontAlgn="ctr" latinLnBrk="1" hangingPunct="1"/>
                      <a:r>
                        <a:rPr lang="en-GB" sz="1100" b="0" kern="1200" dirty="0">
                          <a:solidFill>
                            <a:schemeClr val="bg1"/>
                          </a:solidFill>
                          <a:effectLst/>
                          <a:latin typeface="DIN Mittelschrift Std" pitchFamily="50" charset="0"/>
                          <a:ea typeface="+mn-ea"/>
                          <a:cs typeface="+mn-cs"/>
                        </a:rPr>
                        <a:t>Applications </a:t>
                      </a:r>
                    </a:p>
                  </a:txBody>
                  <a:tcPr marL="9522" marR="9522" marT="9522" marB="9522" anchor="ctr">
                    <a:lnL w="12700" cap="flat" cmpd="sng" algn="ctr">
                      <a:solidFill>
                        <a:schemeClr val="accent6">
                          <a:lumMod val="75000"/>
                        </a:schemeClr>
                      </a:solidFill>
                      <a:prstDash val="solid"/>
                      <a:round/>
                      <a:headEnd type="none" w="med" len="med"/>
                      <a:tailEnd type="none" w="med" len="med"/>
                    </a:lnL>
                    <a:solidFill>
                      <a:schemeClr val="accent6">
                        <a:lumMod val="75000"/>
                      </a:schemeClr>
                    </a:solidFill>
                  </a:tcPr>
                </a:tc>
                <a:extLst>
                  <a:ext uri="{0D108BD9-81ED-4DB2-BD59-A6C34878D82A}">
                    <a16:rowId xmlns:a16="http://schemas.microsoft.com/office/drawing/2014/main" val="10000"/>
                  </a:ext>
                </a:extLst>
              </a:tr>
              <a:tr h="1287411">
                <a:tc>
                  <a:txBody>
                    <a:bodyPr/>
                    <a:lstStyle/>
                    <a:p>
                      <a:pPr algn="l" fontAlgn="ctr"/>
                      <a:r>
                        <a:rPr lang="de-DE" sz="1200" u="none" strike="noStrike" dirty="0">
                          <a:effectLst/>
                          <a:latin typeface="DIN Mittelschrift Std" pitchFamily="50" charset="0"/>
                        </a:rPr>
                        <a:t>   530 300</a:t>
                      </a:r>
                      <a:endParaRPr lang="de-DE" sz="1200" b="1" i="0" u="none" strike="noStrike" dirty="0">
                        <a:solidFill>
                          <a:srgbClr val="000000"/>
                        </a:solidFill>
                        <a:effectLst/>
                        <a:latin typeface="DIN Mittelschrift Std" pitchFamily="50" charset="0"/>
                      </a:endParaRPr>
                    </a:p>
                  </a:txBody>
                  <a:tcPr marL="7618" marR="7618" marT="7618" marB="0" anchor="ctr">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fontAlgn="ctr"/>
                      <a:r>
                        <a:rPr lang="de-DE" sz="1200" u="none" strike="noStrike" baseline="30000" dirty="0">
                          <a:effectLst/>
                          <a:latin typeface="DIN Mittelschrift Std" pitchFamily="50" charset="0"/>
                        </a:rPr>
                        <a:t>  1</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2</a:t>
                      </a:r>
                      <a:r>
                        <a:rPr lang="de-DE" sz="1200" u="none" strike="noStrike" dirty="0">
                          <a:effectLst/>
                          <a:latin typeface="DIN Mittelschrift Std" pitchFamily="50" charset="0"/>
                        </a:rPr>
                        <a:t>" - </a:t>
                      </a:r>
                      <a:r>
                        <a:rPr lang="de-DE" sz="1200" u="none" strike="noStrike" baseline="30000" dirty="0">
                          <a:effectLst/>
                          <a:latin typeface="DIN Mittelschrift Std" pitchFamily="50" charset="0"/>
                        </a:rPr>
                        <a:t>3</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8</a:t>
                      </a:r>
                      <a:r>
                        <a:rPr lang="de-DE" sz="1200" u="none" strike="noStrike" dirty="0">
                          <a:effectLst/>
                          <a:latin typeface="DIN Mittelschrift Std" pitchFamily="50" charset="0"/>
                        </a:rPr>
                        <a:t>"</a:t>
                      </a:r>
                    </a:p>
                    <a:p>
                      <a:pPr algn="ctr" fontAlgn="ctr"/>
                      <a:endParaRPr lang="de-DE" sz="1200" b="1" i="0" u="none" strike="noStrike" dirty="0">
                        <a:solidFill>
                          <a:srgbClr val="000000"/>
                        </a:solidFill>
                        <a:effectLst/>
                        <a:latin typeface="DIN Mittelschrift Std" pitchFamily="50"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de-DE" sz="1200" u="none" strike="noStrike" baseline="30000" dirty="0">
                          <a:effectLst/>
                          <a:latin typeface="DIN Mittelschrift Std" pitchFamily="50" charset="0"/>
                        </a:rPr>
                        <a:t>1</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4</a:t>
                      </a:r>
                      <a:r>
                        <a:rPr lang="de-DE" sz="1200" u="none" strike="noStrike" dirty="0">
                          <a:effectLst/>
                          <a:latin typeface="DIN Mittelschrift Std" pitchFamily="50" charset="0"/>
                        </a:rPr>
                        <a:t>" - </a:t>
                      </a:r>
                      <a:r>
                        <a:rPr lang="de-DE" sz="1200" u="none" strike="noStrike" baseline="30000" dirty="0">
                          <a:effectLst/>
                          <a:latin typeface="DIN Mittelschrift Std" pitchFamily="50" charset="0"/>
                        </a:rPr>
                        <a:t>3</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8</a:t>
                      </a:r>
                      <a:r>
                        <a:rPr lang="de-DE" sz="1200" u="none" strike="noStrike" dirty="0">
                          <a:effectLst/>
                          <a:latin typeface="DIN Mittelschrift Std" pitchFamily="50" charset="0"/>
                        </a:rPr>
                        <a:t>"</a:t>
                      </a:r>
                      <a:endParaRPr lang="de-DE" sz="1200" b="1" i="0" u="none" strike="noStrike" dirty="0">
                        <a:solidFill>
                          <a:srgbClr val="000000"/>
                        </a:solidFill>
                        <a:effectLst/>
                        <a:latin typeface="DIN Mittelschrift Std" pitchFamily="50" charset="0"/>
                      </a:endParaRPr>
                    </a:p>
                    <a:p>
                      <a:pPr algn="ctr" fontAlgn="ctr"/>
                      <a:endParaRPr lang="de-DE" sz="1200" b="1" i="0" u="none" strike="noStrike" dirty="0">
                        <a:solidFill>
                          <a:srgbClr val="000000"/>
                        </a:solidFill>
                        <a:effectLst/>
                        <a:latin typeface="DIN Mittelschrift Std" pitchFamily="50" charset="0"/>
                      </a:endParaRPr>
                    </a:p>
                  </a:txBody>
                  <a:tcPr marL="7618" marR="7618" marT="7618"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algn="ctr" fontAlgn="ctr"/>
                      <a:r>
                        <a:rPr lang="de-DE" sz="1200" u="none" strike="noStrike" baseline="30000" dirty="0">
                          <a:effectLst/>
                          <a:latin typeface="DIN Mittelschrift Std" pitchFamily="50" charset="0"/>
                        </a:rPr>
                        <a:t> 1</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2</a:t>
                      </a:r>
                      <a:r>
                        <a:rPr lang="de-DE" sz="1200" u="none" strike="noStrike" dirty="0">
                          <a:effectLst/>
                          <a:latin typeface="DIN Mittelschrift Std" pitchFamily="50" charset="0"/>
                        </a:rPr>
                        <a:t>" - </a:t>
                      </a:r>
                      <a:r>
                        <a:rPr lang="de-DE" sz="1200" u="none" strike="noStrike" baseline="30000" dirty="0">
                          <a:effectLst/>
                          <a:latin typeface="DIN Mittelschrift Std" pitchFamily="50" charset="0"/>
                        </a:rPr>
                        <a:t>3</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8</a:t>
                      </a:r>
                      <a:r>
                        <a:rPr lang="de-DE" sz="1200" u="none" strike="noStrike" dirty="0">
                          <a:effectLst/>
                          <a:latin typeface="DIN Mittelschrift Std" pitchFamily="50" charset="0"/>
                        </a:rPr>
                        <a:t>" </a:t>
                      </a:r>
                    </a:p>
                    <a:p>
                      <a:pPr algn="ctr" fontAlgn="ctr"/>
                      <a:endParaRPr lang="de-DE" sz="1200" b="1" i="0" u="none" strike="noStrike" dirty="0">
                        <a:solidFill>
                          <a:srgbClr val="000000"/>
                        </a:solidFill>
                        <a:effectLst/>
                        <a:latin typeface="DIN Mittelschrift Std" pitchFamily="50"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lang="de-DE" sz="1200" u="none" strike="noStrike" dirty="0">
                          <a:effectLst/>
                          <a:latin typeface="DIN Mittelschrift Std" pitchFamily="50" charset="0"/>
                        </a:rPr>
                        <a:t> </a:t>
                      </a:r>
                      <a:r>
                        <a:rPr lang="de-DE" sz="1200" u="none" strike="noStrike" baseline="30000" dirty="0">
                          <a:effectLst/>
                          <a:latin typeface="DIN Mittelschrift Std" pitchFamily="50" charset="0"/>
                        </a:rPr>
                        <a:t>1</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4</a:t>
                      </a:r>
                      <a:r>
                        <a:rPr lang="de-DE" sz="1200" u="none" strike="noStrike" dirty="0">
                          <a:effectLst/>
                          <a:latin typeface="DIN Mittelschrift Std" pitchFamily="50" charset="0"/>
                        </a:rPr>
                        <a:t>" - </a:t>
                      </a:r>
                      <a:r>
                        <a:rPr lang="de-DE" sz="1200" u="none" strike="noStrike" baseline="30000" dirty="0">
                          <a:effectLst/>
                          <a:latin typeface="DIN Mittelschrift Std" pitchFamily="50" charset="0"/>
                        </a:rPr>
                        <a:t>3</a:t>
                      </a:r>
                      <a:r>
                        <a:rPr lang="de-DE" sz="1200" u="none" strike="noStrike" dirty="0">
                          <a:effectLst/>
                          <a:latin typeface="DIN Mittelschrift Std" pitchFamily="50" charset="0"/>
                        </a:rPr>
                        <a:t>/</a:t>
                      </a:r>
                      <a:r>
                        <a:rPr lang="de-DE" sz="1200" u="none" strike="noStrike" baseline="-25000" dirty="0">
                          <a:effectLst/>
                          <a:latin typeface="DIN Mittelschrift Std" pitchFamily="50" charset="0"/>
                        </a:rPr>
                        <a:t>8</a:t>
                      </a:r>
                      <a:r>
                        <a:rPr lang="de-DE" sz="1200" u="none" strike="noStrike" dirty="0">
                          <a:effectLst/>
                          <a:latin typeface="DIN Mittelschrift Std" pitchFamily="50" charset="0"/>
                        </a:rPr>
                        <a:t>"</a:t>
                      </a:r>
                      <a:endParaRPr lang="de-DE" sz="1200" b="1" i="0" u="none" strike="noStrike" dirty="0">
                        <a:solidFill>
                          <a:srgbClr val="000000"/>
                        </a:solidFill>
                        <a:effectLst/>
                        <a:latin typeface="DIN Mittelschrift Std" pitchFamily="50" charset="0"/>
                      </a:endParaRPr>
                    </a:p>
                    <a:p>
                      <a:pPr algn="ctr" fontAlgn="ctr"/>
                      <a:endParaRPr lang="de-DE" sz="1200" b="1" i="0" u="none" strike="noStrike" dirty="0">
                        <a:solidFill>
                          <a:srgbClr val="000000"/>
                        </a:solidFill>
                        <a:effectLst/>
                        <a:latin typeface="DIN Mittelschrift Std" pitchFamily="50" charset="0"/>
                      </a:endParaRPr>
                    </a:p>
                  </a:txBody>
                  <a:tcPr marL="7618" marR="7618" marT="7618"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solidFill>
                      <a:schemeClr val="bg1"/>
                    </a:solidFill>
                  </a:tcPr>
                </a:tc>
                <a:tc>
                  <a:txBody>
                    <a:bodyPr/>
                    <a:lstStyle/>
                    <a:p>
                      <a:pPr marL="171450" indent="-171450">
                        <a:buFont typeface="Wingdings" panose="05000000000000000000" pitchFamily="2" charset="2"/>
                        <a:buChar char="§"/>
                      </a:pPr>
                      <a:r>
                        <a:rPr lang="en-GB" sz="1200" b="0" i="0" kern="1200" dirty="0">
                          <a:solidFill>
                            <a:schemeClr val="dk1"/>
                          </a:solidFill>
                          <a:effectLst/>
                          <a:latin typeface="DIN Mittelschrift Std"/>
                          <a:ea typeface="+mn-ea"/>
                          <a:cs typeface="+mn-cs"/>
                        </a:rPr>
                        <a:t>Ratchet</a:t>
                      </a:r>
                    </a:p>
                    <a:p>
                      <a:pPr marL="171450" indent="-171450">
                        <a:buFont typeface="Wingdings" panose="05000000000000000000" pitchFamily="2" charset="2"/>
                        <a:buChar char="§"/>
                      </a:pPr>
                      <a:r>
                        <a:rPr lang="en-GB" sz="1200" b="0" i="0" kern="1200" dirty="0">
                          <a:solidFill>
                            <a:schemeClr val="dk1"/>
                          </a:solidFill>
                          <a:effectLst/>
                          <a:latin typeface="DIN Mittelschrift Std"/>
                          <a:ea typeface="+mn-ea"/>
                          <a:cs typeface="+mn-cs"/>
                        </a:rPr>
                        <a:t>Torque wrench</a:t>
                      </a:r>
                    </a:p>
                    <a:p>
                      <a:pPr marL="171450" indent="-171450">
                        <a:buFont typeface="Wingdings" panose="05000000000000000000" pitchFamily="2" charset="2"/>
                        <a:buChar char="§"/>
                      </a:pPr>
                      <a:r>
                        <a:rPr lang="en-GB" sz="1200" b="0" i="0" kern="1200" dirty="0">
                          <a:solidFill>
                            <a:schemeClr val="dk1"/>
                          </a:solidFill>
                          <a:effectLst/>
                          <a:latin typeface="DIN Mittelschrift Std"/>
                          <a:ea typeface="+mn-ea"/>
                          <a:cs typeface="+mn-cs"/>
                        </a:rPr>
                        <a:t>Any square handles</a:t>
                      </a:r>
                    </a:p>
                    <a:p>
                      <a:pPr marL="171450" indent="-171450">
                        <a:buFont typeface="Wingdings" panose="05000000000000000000" pitchFamily="2" charset="2"/>
                        <a:buChar char="§"/>
                      </a:pPr>
                      <a:r>
                        <a:rPr lang="en-GB" sz="1200" b="0" i="0" kern="1200" dirty="0">
                          <a:solidFill>
                            <a:schemeClr val="dk1"/>
                          </a:solidFill>
                          <a:effectLst/>
                          <a:latin typeface="DIN Mittelschrift Std"/>
                          <a:ea typeface="+mn-ea"/>
                          <a:cs typeface="+mn-cs"/>
                        </a:rPr>
                        <a:t>Any square keys male or female</a:t>
                      </a:r>
                    </a:p>
                    <a:p>
                      <a:pPr marL="171450" indent="-171450">
                        <a:buFont typeface="Wingdings" panose="05000000000000000000" pitchFamily="2" charset="2"/>
                        <a:buChar char="§"/>
                      </a:pPr>
                      <a:r>
                        <a:rPr lang="en-GB" sz="1200" b="0" i="0" kern="1200" dirty="0">
                          <a:solidFill>
                            <a:schemeClr val="dk1"/>
                          </a:solidFill>
                          <a:effectLst/>
                          <a:latin typeface="DIN Mittelschrift Std"/>
                          <a:ea typeface="+mn-ea"/>
                          <a:cs typeface="+mn-cs"/>
                        </a:rPr>
                        <a:t>Any square sockets male or female</a:t>
                      </a:r>
                    </a:p>
                  </a:txBody>
                  <a:tcPr marL="91414" marR="7618" marT="7618" marB="0" anchor="ctr">
                    <a:lnL w="12700" cap="flat" cmpd="sng" algn="ctr">
                      <a:solidFill>
                        <a:schemeClr val="accent6">
                          <a:lumMod val="75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1284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9897" y="180437"/>
            <a:ext cx="721672" cy="523220"/>
          </a:xfrm>
          <a:prstGeom prst="rect">
            <a:avLst/>
          </a:prstGeom>
        </p:spPr>
        <p:txBody>
          <a:bodyPr wrap="none">
            <a:spAutoFit/>
          </a:bodyPr>
          <a:lstStyle/>
          <a:p>
            <a:r>
              <a:rPr lang="de-DE" sz="1400" b="1" dirty="0">
                <a:solidFill>
                  <a:schemeClr val="accent6">
                    <a:lumMod val="75000"/>
                  </a:schemeClr>
                </a:solidFill>
                <a:latin typeface="DIN Engschrift Std" pitchFamily="50" charset="0"/>
              </a:rPr>
              <a:t>EXTEN-</a:t>
            </a:r>
          </a:p>
          <a:p>
            <a:r>
              <a:rPr lang="de-DE" sz="1400" b="1" dirty="0">
                <a:solidFill>
                  <a:schemeClr val="accent6">
                    <a:lumMod val="75000"/>
                  </a:schemeClr>
                </a:solidFill>
                <a:latin typeface="DIN Engschrift Std" pitchFamily="50" charset="0"/>
              </a:rPr>
              <a:t>FLEX® </a:t>
            </a:r>
          </a:p>
        </p:txBody>
      </p:sp>
      <p:sp>
        <p:nvSpPr>
          <p:cNvPr id="3" name="Rechteck 2"/>
          <p:cNvSpPr/>
          <p:nvPr/>
        </p:nvSpPr>
        <p:spPr>
          <a:xfrm>
            <a:off x="367147" y="1348564"/>
            <a:ext cx="4744218" cy="1569211"/>
          </a:xfrm>
          <a:prstGeom prst="rect">
            <a:avLst/>
          </a:prstGeom>
        </p:spPr>
        <p:txBody>
          <a:bodyPr wrap="square">
            <a:spAutoFit/>
          </a:bodyPr>
          <a:lstStyle/>
          <a:p>
            <a:pPr lvl="0" algn="just"/>
            <a:r>
              <a:rPr lang="en-GB" sz="1200" dirty="0" err="1">
                <a:latin typeface="DIN Mittelschrift Std" pitchFamily="50" charset="0"/>
              </a:rPr>
              <a:t>Exten</a:t>
            </a:r>
            <a:r>
              <a:rPr lang="en-GB" sz="1200" dirty="0">
                <a:latin typeface="DIN Mittelschrift Std" pitchFamily="50" charset="0"/>
              </a:rPr>
              <a:t>-Flex is recommended for extremely hard to reach fittings combined with high torque values. </a:t>
            </a:r>
          </a:p>
          <a:p>
            <a:pPr lvl="0" algn="just"/>
            <a:endParaRPr lang="en-GB" sz="1200" dirty="0">
              <a:latin typeface="DIN Mittelschrift Std" pitchFamily="50" charset="0"/>
            </a:endParaRPr>
          </a:p>
          <a:p>
            <a:pPr lvl="0" algn="just"/>
            <a:r>
              <a:rPr lang="en-GB" sz="1200" dirty="0">
                <a:latin typeface="DIN Mittelschrift Std" pitchFamily="50" charset="0"/>
              </a:rPr>
              <a:t>Strong external spring directs the single ball joints. With increasing distortion single ball joints get caught more and more, which increase power gear ratio. During the regular spring extender with low torque breaks with increasing power gear ratio, the </a:t>
            </a:r>
            <a:r>
              <a:rPr lang="en-GB" sz="1200" dirty="0" err="1">
                <a:latin typeface="DIN Mittelschrift Std" pitchFamily="50" charset="0"/>
              </a:rPr>
              <a:t>Exten</a:t>
            </a:r>
            <a:r>
              <a:rPr lang="en-GB" sz="1200" dirty="0">
                <a:latin typeface="DIN Mittelschrift Std" pitchFamily="50" charset="0"/>
              </a:rPr>
              <a:t>-Flex Extender proves to sustain high-end strain.   </a:t>
            </a:r>
          </a:p>
        </p:txBody>
      </p:sp>
      <p:sp>
        <p:nvSpPr>
          <p:cNvPr id="4" name="Rechteck 3"/>
          <p:cNvSpPr/>
          <p:nvPr/>
        </p:nvSpPr>
        <p:spPr>
          <a:xfrm>
            <a:off x="1386285" y="173648"/>
            <a:ext cx="2770981" cy="584608"/>
          </a:xfrm>
          <a:prstGeom prst="rect">
            <a:avLst/>
          </a:prstGeom>
        </p:spPr>
        <p:txBody>
          <a:bodyPr>
            <a:spAutoFit/>
          </a:bodyPr>
          <a:lstStyle/>
          <a:p>
            <a:pPr lvl="0" algn="ctr"/>
            <a:r>
              <a:rPr lang="de-DE" sz="1600" b="1" dirty="0">
                <a:solidFill>
                  <a:schemeClr val="accent6">
                    <a:lumMod val="75000"/>
                  </a:schemeClr>
                </a:solidFill>
                <a:latin typeface="DIN Mittelschrift Std" pitchFamily="50" charset="0"/>
              </a:rPr>
              <a:t>FLEXIBLE BOLT-EXTENDER </a:t>
            </a:r>
          </a:p>
          <a:p>
            <a:pPr lvl="0" algn="ctr"/>
            <a:r>
              <a:rPr lang="de-DE" sz="1600" b="1" dirty="0">
                <a:solidFill>
                  <a:schemeClr val="accent6">
                    <a:lumMod val="75000"/>
                  </a:schemeClr>
                </a:solidFill>
                <a:latin typeface="DIN Mittelschrift Std" pitchFamily="50" charset="0"/>
              </a:rPr>
              <a:t>FOR LIMITED ACCESS AREAS  </a:t>
            </a:r>
          </a:p>
        </p:txBody>
      </p:sp>
      <p:graphicFrame>
        <p:nvGraphicFramePr>
          <p:cNvPr id="7" name="Tabelle 6"/>
          <p:cNvGraphicFramePr>
            <a:graphicFrameLocks noGrp="1"/>
          </p:cNvGraphicFramePr>
          <p:nvPr>
            <p:extLst>
              <p:ext uri="{D42A27DB-BD31-4B8C-83A1-F6EECF244321}">
                <p14:modId xmlns:p14="http://schemas.microsoft.com/office/powerpoint/2010/main" val="196285475"/>
              </p:ext>
            </p:extLst>
          </p:nvPr>
        </p:nvGraphicFramePr>
        <p:xfrm>
          <a:off x="360198" y="4967598"/>
          <a:ext cx="4678658" cy="1209331"/>
        </p:xfrm>
        <a:graphic>
          <a:graphicData uri="http://schemas.openxmlformats.org/drawingml/2006/table">
            <a:tbl>
              <a:tblPr/>
              <a:tblGrid>
                <a:gridCol w="627542">
                  <a:extLst>
                    <a:ext uri="{9D8B030D-6E8A-4147-A177-3AD203B41FA5}">
                      <a16:colId xmlns:a16="http://schemas.microsoft.com/office/drawing/2014/main" val="20000"/>
                    </a:ext>
                  </a:extLst>
                </a:gridCol>
                <a:gridCol w="941315">
                  <a:extLst>
                    <a:ext uri="{9D8B030D-6E8A-4147-A177-3AD203B41FA5}">
                      <a16:colId xmlns:a16="http://schemas.microsoft.com/office/drawing/2014/main" val="20001"/>
                    </a:ext>
                  </a:extLst>
                </a:gridCol>
                <a:gridCol w="662407">
                  <a:extLst>
                    <a:ext uri="{9D8B030D-6E8A-4147-A177-3AD203B41FA5}">
                      <a16:colId xmlns:a16="http://schemas.microsoft.com/office/drawing/2014/main" val="20002"/>
                    </a:ext>
                  </a:extLst>
                </a:gridCol>
                <a:gridCol w="805334">
                  <a:extLst>
                    <a:ext uri="{9D8B030D-6E8A-4147-A177-3AD203B41FA5}">
                      <a16:colId xmlns:a16="http://schemas.microsoft.com/office/drawing/2014/main" val="20003"/>
                    </a:ext>
                  </a:extLst>
                </a:gridCol>
                <a:gridCol w="805334">
                  <a:extLst>
                    <a:ext uri="{9D8B030D-6E8A-4147-A177-3AD203B41FA5}">
                      <a16:colId xmlns:a16="http://schemas.microsoft.com/office/drawing/2014/main" val="20004"/>
                    </a:ext>
                  </a:extLst>
                </a:gridCol>
                <a:gridCol w="836726">
                  <a:extLst>
                    <a:ext uri="{9D8B030D-6E8A-4147-A177-3AD203B41FA5}">
                      <a16:colId xmlns:a16="http://schemas.microsoft.com/office/drawing/2014/main" val="20005"/>
                    </a:ext>
                  </a:extLst>
                </a:gridCol>
              </a:tblGrid>
              <a:tr h="359897">
                <a:tc>
                  <a:txBody>
                    <a:bodyPr/>
                    <a:lstStyle/>
                    <a:p>
                      <a:pPr algn="ctr" fontAlgn="ctr" latinLnBrk="1"/>
                      <a:r>
                        <a:rPr lang="de-DE" sz="1200" b="0" dirty="0" err="1">
                          <a:solidFill>
                            <a:schemeClr val="bg1"/>
                          </a:solidFill>
                          <a:effectLst/>
                          <a:latin typeface="DIN Mittelschrift Std" pitchFamily="50" charset="0"/>
                        </a:rPr>
                        <a:t>Cat.No</a:t>
                      </a:r>
                      <a:endParaRPr lang="de-DE" sz="1200" b="0" dirty="0">
                        <a:solidFill>
                          <a:schemeClr val="bg1"/>
                        </a:solidFill>
                        <a:effectLst/>
                        <a:latin typeface="DIN Mittelschrift Std" pitchFamily="50" charset="0"/>
                      </a:endParaRPr>
                    </a:p>
                  </a:txBody>
                  <a:tcPr marL="5739" marR="5739" marT="5739" marB="5739"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Name</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Size</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err="1">
                          <a:solidFill>
                            <a:schemeClr val="bg1"/>
                          </a:solidFill>
                          <a:effectLst/>
                          <a:latin typeface="DIN Mittelschrift Std" pitchFamily="50" charset="0"/>
                        </a:rPr>
                        <a:t>Length</a:t>
                      </a:r>
                      <a:endParaRPr lang="de-DE" sz="1100" b="0" dirty="0">
                        <a:solidFill>
                          <a:schemeClr val="bg1"/>
                        </a:solidFill>
                        <a:effectLst/>
                        <a:latin typeface="DIN Mittelschrift Std" pitchFamily="50" charset="0"/>
                      </a:endParaRP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a:solidFill>
                            <a:schemeClr val="bg1"/>
                          </a:solidFill>
                          <a:effectLst/>
                          <a:latin typeface="DIN Mittelschrift Std" pitchFamily="50" charset="0"/>
                        </a:rPr>
                        <a:t>Max. Torque</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ctr" latinLnBrk="1"/>
                      <a:r>
                        <a:rPr lang="de-DE" sz="1100" b="0" dirty="0" err="1">
                          <a:solidFill>
                            <a:schemeClr val="bg1"/>
                          </a:solidFill>
                          <a:effectLst/>
                          <a:latin typeface="DIN Mittelschrift Std" pitchFamily="50" charset="0"/>
                        </a:rPr>
                        <a:t>Number</a:t>
                      </a:r>
                      <a:r>
                        <a:rPr lang="de-DE" sz="1100" b="0" dirty="0">
                          <a:solidFill>
                            <a:schemeClr val="bg1"/>
                          </a:solidFill>
                          <a:effectLst/>
                          <a:latin typeface="DIN Mittelschrift Std" pitchFamily="50" charset="0"/>
                        </a:rPr>
                        <a:t> </a:t>
                      </a:r>
                    </a:p>
                    <a:p>
                      <a:pPr algn="ctr" fontAlgn="ctr" latinLnBrk="1"/>
                      <a:r>
                        <a:rPr lang="de-DE" sz="1100" b="0" dirty="0" err="1">
                          <a:solidFill>
                            <a:schemeClr val="bg1"/>
                          </a:solidFill>
                          <a:effectLst/>
                          <a:latin typeface="DIN Mittelschrift Std" pitchFamily="50" charset="0"/>
                        </a:rPr>
                        <a:t>of</a:t>
                      </a:r>
                      <a:r>
                        <a:rPr lang="de-DE" sz="1100" b="0" dirty="0">
                          <a:solidFill>
                            <a:schemeClr val="bg1"/>
                          </a:solidFill>
                          <a:effectLst/>
                          <a:latin typeface="DIN Mittelschrift Std" pitchFamily="50" charset="0"/>
                        </a:rPr>
                        <a:t> </a:t>
                      </a:r>
                      <a:r>
                        <a:rPr lang="de-DE" sz="1100" b="0" dirty="0" err="1">
                          <a:solidFill>
                            <a:schemeClr val="bg1"/>
                          </a:solidFill>
                          <a:effectLst/>
                          <a:latin typeface="DIN Mittelschrift Std" pitchFamily="50" charset="0"/>
                        </a:rPr>
                        <a:t>joints</a:t>
                      </a:r>
                      <a:endParaRPr lang="de-DE" sz="1100" b="0" dirty="0">
                        <a:solidFill>
                          <a:schemeClr val="bg1"/>
                        </a:solidFill>
                        <a:effectLst/>
                        <a:latin typeface="DIN Mittelschrift Std" pitchFamily="50" charset="0"/>
                      </a:endParaRPr>
                    </a:p>
                  </a:txBody>
                  <a:tcPr marL="5739" marR="5739" marT="5739" marB="5739"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424717">
                <a:tc>
                  <a:txBody>
                    <a:bodyPr/>
                    <a:lstStyle/>
                    <a:p>
                      <a:pPr algn="ctr" fontAlgn="ctr" latinLnBrk="1"/>
                      <a:r>
                        <a:rPr lang="de-DE" sz="1200" b="0" dirty="0">
                          <a:effectLst/>
                          <a:latin typeface="DIN Mittelschrift Std" pitchFamily="50" charset="0"/>
                        </a:rPr>
                        <a:t>FT7000</a:t>
                      </a:r>
                    </a:p>
                  </a:txBody>
                  <a:tcPr marL="5739" marR="5739" marT="5739" marB="5739"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Exten-Flex </a:t>
                      </a:r>
                    </a:p>
                    <a:p>
                      <a:pPr algn="ctr" fontAlgn="ctr" latinLnBrk="1"/>
                      <a:r>
                        <a:rPr lang="de-DE" sz="1200" b="0" dirty="0">
                          <a:effectLst/>
                          <a:latin typeface="DIN Mittelschrift Std" pitchFamily="50" charset="0"/>
                        </a:rPr>
                        <a:t>Small</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baseline="30000" dirty="0">
                          <a:effectLst/>
                          <a:latin typeface="DIN Mittelschrift Std" pitchFamily="50" charset="0"/>
                        </a:rPr>
                        <a:t>3</a:t>
                      </a:r>
                      <a:r>
                        <a:rPr lang="de-DE" sz="1200" b="0" dirty="0">
                          <a:effectLst/>
                          <a:latin typeface="DIN Mittelschrift Std" pitchFamily="50" charset="0"/>
                        </a:rPr>
                        <a:t>/</a:t>
                      </a:r>
                      <a:r>
                        <a:rPr lang="de-DE" sz="1200" b="0" baseline="-25000" dirty="0">
                          <a:effectLst/>
                          <a:latin typeface="DIN Mittelschrift Std" pitchFamily="50" charset="0"/>
                        </a:rPr>
                        <a:t>8</a:t>
                      </a:r>
                      <a:r>
                        <a:rPr lang="de-DE" sz="1200" b="0" dirty="0">
                          <a:effectLst/>
                          <a:latin typeface="DIN Mittelschrift Std" pitchFamily="50" charset="0"/>
                        </a:rPr>
                        <a:t>"</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235mm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178NM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10</a:t>
                      </a:r>
                    </a:p>
                  </a:txBody>
                  <a:tcPr marL="5739" marR="5739" marT="5739" marB="5739"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4717">
                <a:tc>
                  <a:txBody>
                    <a:bodyPr/>
                    <a:lstStyle/>
                    <a:p>
                      <a:pPr algn="ctr" fontAlgn="ctr" latinLnBrk="1"/>
                      <a:r>
                        <a:rPr lang="de-DE" sz="1200" b="0">
                          <a:effectLst/>
                          <a:latin typeface="DIN Mittelschrift Std" pitchFamily="50" charset="0"/>
                        </a:rPr>
                        <a:t>FT7500</a:t>
                      </a:r>
                    </a:p>
                  </a:txBody>
                  <a:tcPr marL="5739" marR="5739" marT="5739" marB="5739" anchor="ctr">
                    <a:lnL w="7620" cap="flat" cmpd="sng" algn="ctr">
                      <a:solidFill>
                        <a:srgbClr val="FFFFFF"/>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Exten-Flex </a:t>
                      </a:r>
                    </a:p>
                    <a:p>
                      <a:pPr algn="ctr" fontAlgn="ctr" latinLnBrk="1"/>
                      <a:r>
                        <a:rPr lang="de-DE" sz="1200" b="0" dirty="0">
                          <a:effectLst/>
                          <a:latin typeface="DIN Mittelschrift Std" pitchFamily="50" charset="0"/>
                        </a:rPr>
                        <a:t>Big</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baseline="30000">
                          <a:effectLst/>
                          <a:latin typeface="DIN Mittelschrift Std" pitchFamily="50" charset="0"/>
                        </a:rPr>
                        <a:t>1</a:t>
                      </a:r>
                      <a:r>
                        <a:rPr lang="de-DE" sz="1200" b="0">
                          <a:effectLst/>
                          <a:latin typeface="DIN Mittelschrift Std" pitchFamily="50" charset="0"/>
                        </a:rPr>
                        <a:t>/</a:t>
                      </a:r>
                      <a:r>
                        <a:rPr lang="de-DE" sz="1200" b="0" baseline="-25000">
                          <a:effectLst/>
                          <a:latin typeface="DIN Mittelschrift Std" pitchFamily="50" charset="0"/>
                        </a:rPr>
                        <a:t>2</a:t>
                      </a:r>
                      <a:r>
                        <a:rPr lang="de-DE" sz="1200" b="0">
                          <a:effectLst/>
                          <a:latin typeface="DIN Mittelschrift Std" pitchFamily="50" charset="0"/>
                        </a:rPr>
                        <a:t>"</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a:effectLst/>
                          <a:latin typeface="DIN Mittelschrift Std" pitchFamily="50" charset="0"/>
                        </a:rPr>
                        <a:t>225mm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a:effectLst/>
                          <a:latin typeface="DIN Mittelschrift Std" pitchFamily="50" charset="0"/>
                        </a:rPr>
                        <a:t>350NM</a:t>
                      </a:r>
                    </a:p>
                  </a:txBody>
                  <a:tcPr marL="5739" marR="5739" marT="5739" marB="5739"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tc>
                  <a:txBody>
                    <a:bodyPr/>
                    <a:lstStyle/>
                    <a:p>
                      <a:pPr algn="ctr" fontAlgn="ctr" latinLnBrk="1"/>
                      <a:r>
                        <a:rPr lang="de-DE" sz="1200" b="0" dirty="0">
                          <a:effectLst/>
                          <a:latin typeface="DIN Mittelschrift Std" pitchFamily="50" charset="0"/>
                        </a:rPr>
                        <a:t>7</a:t>
                      </a:r>
                    </a:p>
                  </a:txBody>
                  <a:tcPr marL="5739" marR="5739" marT="5739" marB="5739" anchor="ctr">
                    <a:lnL w="12700" cap="flat" cmpd="sng" algn="ctr">
                      <a:solidFill>
                        <a:schemeClr val="accent6">
                          <a:lumMod val="75000"/>
                        </a:schemeClr>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Rechteck 8"/>
          <p:cNvSpPr/>
          <p:nvPr/>
        </p:nvSpPr>
        <p:spPr>
          <a:xfrm>
            <a:off x="2797403" y="2951952"/>
            <a:ext cx="2303882" cy="1199985"/>
          </a:xfrm>
          <a:prstGeom prst="rect">
            <a:avLst/>
          </a:prstGeom>
        </p:spPr>
        <p:txBody>
          <a:bodyPr wrap="square">
            <a:spAutoFit/>
          </a:bodyPr>
          <a:lstStyle/>
          <a:p>
            <a:pPr algn="just"/>
            <a:endParaRPr lang="en-GB" sz="1200" dirty="0">
              <a:latin typeface="DIN Mittelschrift Std" pitchFamily="50" charset="0"/>
            </a:endParaRPr>
          </a:p>
          <a:p>
            <a:pPr marL="285664" indent="-285664" algn="just">
              <a:buFont typeface="Arial" panose="020B0604020202020204" pitchFamily="34" charset="0"/>
              <a:buChar char="•"/>
            </a:pPr>
            <a:r>
              <a:rPr lang="en-GB" sz="1200" dirty="0">
                <a:latin typeface="DIN Mittelschrift Std" pitchFamily="50" charset="0"/>
              </a:rPr>
              <a:t>Available in 3/8“ und 1/2“.</a:t>
            </a:r>
          </a:p>
          <a:p>
            <a:pPr marL="285664" indent="-285664" algn="just">
              <a:buFont typeface="Arial" panose="020B0604020202020204" pitchFamily="34" charset="0"/>
              <a:buChar char="•"/>
            </a:pPr>
            <a:r>
              <a:rPr lang="en-GB" sz="1200" dirty="0">
                <a:latin typeface="DIN Mittelschrift Std" pitchFamily="50" charset="0"/>
              </a:rPr>
              <a:t>Torque up to 350 NM </a:t>
            </a:r>
          </a:p>
          <a:p>
            <a:pPr marL="285664" indent="-285664" algn="just">
              <a:buFont typeface="Arial" panose="020B0604020202020204" pitchFamily="34" charset="0"/>
              <a:buChar char="•"/>
            </a:pPr>
            <a:r>
              <a:rPr lang="en-GB" sz="1200" dirty="0">
                <a:latin typeface="DIN Mittelschrift Std" pitchFamily="50" charset="0"/>
              </a:rPr>
              <a:t>Robust ball joints</a:t>
            </a:r>
          </a:p>
          <a:p>
            <a:pPr marL="285664" indent="-285664" algn="just">
              <a:buFont typeface="Arial" panose="020B0604020202020204" pitchFamily="34" charset="0"/>
              <a:buChar char="•"/>
            </a:pPr>
            <a:r>
              <a:rPr lang="en-GB" sz="1200" dirty="0">
                <a:latin typeface="DIN Mittelschrift Std" pitchFamily="50" charset="0"/>
              </a:rPr>
              <a:t>Flexible length, due to reducible number of joints</a:t>
            </a:r>
          </a:p>
        </p:txBody>
      </p:sp>
      <p:grpSp>
        <p:nvGrpSpPr>
          <p:cNvPr id="18" name="Gruppieren 17">
            <a:extLst>
              <a:ext uri="{FF2B5EF4-FFF2-40B4-BE49-F238E27FC236}">
                <a16:creationId xmlns:a16="http://schemas.microsoft.com/office/drawing/2014/main" id="{AA103F44-366F-4EBA-808A-C6B0FD87BA2D}"/>
              </a:ext>
            </a:extLst>
          </p:cNvPr>
          <p:cNvGrpSpPr/>
          <p:nvPr/>
        </p:nvGrpSpPr>
        <p:grpSpPr>
          <a:xfrm rot="2554405">
            <a:off x="120594" y="2456777"/>
            <a:ext cx="2989598" cy="2690999"/>
            <a:chOff x="191726" y="2492956"/>
            <a:chExt cx="2990454" cy="2691770"/>
          </a:xfrm>
        </p:grpSpPr>
        <p:pic>
          <p:nvPicPr>
            <p:cNvPr id="15" name="Grafik 14">
              <a:extLst>
                <a:ext uri="{FF2B5EF4-FFF2-40B4-BE49-F238E27FC236}">
                  <a16:creationId xmlns:a16="http://schemas.microsoft.com/office/drawing/2014/main" id="{EF48793C-D05C-4736-82A0-872D05B8968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784057">
              <a:off x="191726" y="2492956"/>
              <a:ext cx="2482459" cy="2482459"/>
            </a:xfrm>
            <a:prstGeom prst="rect">
              <a:avLst/>
            </a:prstGeom>
          </p:spPr>
        </p:pic>
        <p:pic>
          <p:nvPicPr>
            <p:cNvPr id="16" name="Grafik 15">
              <a:extLst>
                <a:ext uri="{FF2B5EF4-FFF2-40B4-BE49-F238E27FC236}">
                  <a16:creationId xmlns:a16="http://schemas.microsoft.com/office/drawing/2014/main" id="{ABE82FAB-1C51-4878-B81E-C6FEE0A6433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7771206">
              <a:off x="398361" y="2647352"/>
              <a:ext cx="2482459" cy="2482459"/>
            </a:xfrm>
            <a:prstGeom prst="rect">
              <a:avLst/>
            </a:prstGeom>
          </p:spPr>
        </p:pic>
        <p:pic>
          <p:nvPicPr>
            <p:cNvPr id="17" name="Grafik 16">
              <a:extLst>
                <a:ext uri="{FF2B5EF4-FFF2-40B4-BE49-F238E27FC236}">
                  <a16:creationId xmlns:a16="http://schemas.microsoft.com/office/drawing/2014/main" id="{5FDAECFD-30C1-498C-B0E3-1AC5CD904A8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6814732">
              <a:off x="699721" y="2702267"/>
              <a:ext cx="2482459" cy="2482459"/>
            </a:xfrm>
            <a:prstGeom prst="rect">
              <a:avLst/>
            </a:prstGeom>
          </p:spPr>
        </p:pic>
      </p:grpSp>
      <p:sp>
        <p:nvSpPr>
          <p:cNvPr id="19" name="Bogen 18">
            <a:extLst>
              <a:ext uri="{FF2B5EF4-FFF2-40B4-BE49-F238E27FC236}">
                <a16:creationId xmlns:a16="http://schemas.microsoft.com/office/drawing/2014/main" id="{475A4DEE-C1D3-4FEF-A138-50B7F0F69AD2}"/>
              </a:ext>
            </a:extLst>
          </p:cNvPr>
          <p:cNvSpPr/>
          <p:nvPr/>
        </p:nvSpPr>
        <p:spPr>
          <a:xfrm rot="12856850">
            <a:off x="1032029" y="3321017"/>
            <a:ext cx="708510" cy="518387"/>
          </a:xfrm>
          <a:custGeom>
            <a:avLst/>
            <a:gdLst>
              <a:gd name="connsiteX0" fmla="*/ 708712 w 1417425"/>
              <a:gd name="connsiteY0" fmla="*/ 0 h 781709"/>
              <a:gd name="connsiteX1" fmla="*/ 1417425 w 1417425"/>
              <a:gd name="connsiteY1" fmla="*/ 390855 h 781709"/>
              <a:gd name="connsiteX2" fmla="*/ 708713 w 1417425"/>
              <a:gd name="connsiteY2" fmla="*/ 390855 h 781709"/>
              <a:gd name="connsiteX3" fmla="*/ 708712 w 1417425"/>
              <a:gd name="connsiteY3" fmla="*/ 0 h 781709"/>
              <a:gd name="connsiteX0" fmla="*/ 708712 w 1417425"/>
              <a:gd name="connsiteY0" fmla="*/ 0 h 781709"/>
              <a:gd name="connsiteX1" fmla="*/ 1417425 w 1417425"/>
              <a:gd name="connsiteY1" fmla="*/ 390855 h 781709"/>
              <a:gd name="connsiteX0" fmla="*/ 0 w 708713"/>
              <a:gd name="connsiteY0" fmla="*/ 127680 h 518535"/>
              <a:gd name="connsiteX1" fmla="*/ 708713 w 708713"/>
              <a:gd name="connsiteY1" fmla="*/ 518535 h 518535"/>
              <a:gd name="connsiteX2" fmla="*/ 1 w 708713"/>
              <a:gd name="connsiteY2" fmla="*/ 518535 h 518535"/>
              <a:gd name="connsiteX3" fmla="*/ 0 w 708713"/>
              <a:gd name="connsiteY3" fmla="*/ 127680 h 518535"/>
              <a:gd name="connsiteX0" fmla="*/ 42494 w 708713"/>
              <a:gd name="connsiteY0" fmla="*/ 0 h 518535"/>
              <a:gd name="connsiteX1" fmla="*/ 708713 w 708713"/>
              <a:gd name="connsiteY1" fmla="*/ 518535 h 518535"/>
            </a:gdLst>
            <a:ahLst/>
            <a:cxnLst>
              <a:cxn ang="0">
                <a:pos x="connsiteX0" y="connsiteY0"/>
              </a:cxn>
              <a:cxn ang="0">
                <a:pos x="connsiteX1" y="connsiteY1"/>
              </a:cxn>
            </a:cxnLst>
            <a:rect l="l" t="t" r="r" b="b"/>
            <a:pathLst>
              <a:path w="708713" h="518535" stroke="0" extrusionOk="0">
                <a:moveTo>
                  <a:pt x="0" y="127680"/>
                </a:moveTo>
                <a:cubicBezTo>
                  <a:pt x="391411" y="127680"/>
                  <a:pt x="708713" y="302672"/>
                  <a:pt x="708713" y="518535"/>
                </a:cubicBezTo>
                <a:lnTo>
                  <a:pt x="1" y="518535"/>
                </a:lnTo>
                <a:cubicBezTo>
                  <a:pt x="1" y="388250"/>
                  <a:pt x="0" y="257965"/>
                  <a:pt x="0" y="127680"/>
                </a:cubicBezTo>
                <a:close/>
              </a:path>
              <a:path w="708713" h="518535" fill="none">
                <a:moveTo>
                  <a:pt x="42494" y="0"/>
                </a:moveTo>
                <a:cubicBezTo>
                  <a:pt x="433905" y="0"/>
                  <a:pt x="708713" y="302672"/>
                  <a:pt x="708713" y="518535"/>
                </a:cubicBezTo>
              </a:path>
            </a:pathLst>
          </a:custGeom>
          <a:ln w="38100">
            <a:solidFill>
              <a:schemeClr val="accent6">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GB" sz="1798"/>
          </a:p>
        </p:txBody>
      </p:sp>
    </p:spTree>
    <p:extLst>
      <p:ext uri="{BB962C8B-B14F-4D97-AF65-F5344CB8AC3E}">
        <p14:creationId xmlns:p14="http://schemas.microsoft.com/office/powerpoint/2010/main" val="307621216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just">
          <a:defRPr sz="1400" dirty="0" smtClean="0">
            <a:latin typeface="DIN Mittelschrift Std" pitchFamily="50" charset="0"/>
          </a:defRPr>
        </a:defPPr>
      </a:lstStyle>
    </a:sp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1514</Words>
  <Application>Microsoft Office PowerPoint</Application>
  <PresentationFormat>Benutzerdefiniert</PresentationFormat>
  <Paragraphs>495</Paragraphs>
  <Slides>16</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DIN Engschrift Std</vt:lpstr>
      <vt:lpstr>DIN Mittelschrift Std</vt:lpstr>
      <vt:lpstr>Freestyle Script</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Miri</dc:creator>
  <cp:lastModifiedBy>Po4onUTSXm@goetheuniversitaet.onmicrosoft.com</cp:lastModifiedBy>
  <cp:revision>90</cp:revision>
  <dcterms:created xsi:type="dcterms:W3CDTF">2019-03-01T04:27:55Z</dcterms:created>
  <dcterms:modified xsi:type="dcterms:W3CDTF">2019-09-13T12:13:20Z</dcterms:modified>
</cp:coreProperties>
</file>